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80" r:id="rId2"/>
  </p:sldMasterIdLst>
  <p:notesMasterIdLst>
    <p:notesMasterId r:id="rId28"/>
  </p:notesMasterIdLst>
  <p:handoutMasterIdLst>
    <p:handoutMasterId r:id="rId29"/>
  </p:handoutMasterIdLst>
  <p:sldIdLst>
    <p:sldId id="259" r:id="rId3"/>
    <p:sldId id="1521" r:id="rId4"/>
    <p:sldId id="1266" r:id="rId5"/>
    <p:sldId id="1508" r:id="rId6"/>
    <p:sldId id="1506" r:id="rId7"/>
    <p:sldId id="1513" r:id="rId8"/>
    <p:sldId id="1514" r:id="rId9"/>
    <p:sldId id="1499" r:id="rId10"/>
    <p:sldId id="1493" r:id="rId11"/>
    <p:sldId id="1342" r:id="rId12"/>
    <p:sldId id="1510" r:id="rId13"/>
    <p:sldId id="1512" r:id="rId14"/>
    <p:sldId id="1511" r:id="rId15"/>
    <p:sldId id="1509" r:id="rId16"/>
    <p:sldId id="1515" r:id="rId17"/>
    <p:sldId id="1516" r:id="rId18"/>
    <p:sldId id="1501" r:id="rId19"/>
    <p:sldId id="1502" r:id="rId20"/>
    <p:sldId id="1517" r:id="rId21"/>
    <p:sldId id="1518" r:id="rId22"/>
    <p:sldId id="1503" r:id="rId23"/>
    <p:sldId id="1519" r:id="rId24"/>
    <p:sldId id="1520" r:id="rId25"/>
    <p:sldId id="1483" r:id="rId26"/>
    <p:sldId id="1523" r:id="rId27"/>
  </p:sldIdLst>
  <p:sldSz cx="9144000" cy="6858000" type="screen4x3"/>
  <p:notesSz cx="6797675" cy="9928225"/>
  <p:defaultTextStyle>
    <a:defPPr>
      <a:defRPr lang="en-US"/>
    </a:defPPr>
    <a:lvl1pPr algn="l" rtl="0" fontAlgn="base">
      <a:spcBef>
        <a:spcPct val="0"/>
      </a:spcBef>
      <a:spcAft>
        <a:spcPct val="0"/>
      </a:spcAft>
      <a:defRPr sz="2400" b="1" kern="1200">
        <a:solidFill>
          <a:srgbClr val="000000"/>
        </a:solidFill>
        <a:latin typeface="Verdana" pitchFamily="34" charset="0"/>
        <a:ea typeface="+mn-ea"/>
        <a:cs typeface="Arial" charset="0"/>
      </a:defRPr>
    </a:lvl1pPr>
    <a:lvl2pPr marL="457200" algn="l" rtl="0" fontAlgn="base">
      <a:spcBef>
        <a:spcPct val="0"/>
      </a:spcBef>
      <a:spcAft>
        <a:spcPct val="0"/>
      </a:spcAft>
      <a:defRPr sz="2400" b="1" kern="1200">
        <a:solidFill>
          <a:srgbClr val="000000"/>
        </a:solidFill>
        <a:latin typeface="Verdana" pitchFamily="34" charset="0"/>
        <a:ea typeface="+mn-ea"/>
        <a:cs typeface="Arial" charset="0"/>
      </a:defRPr>
    </a:lvl2pPr>
    <a:lvl3pPr marL="914400" algn="l" rtl="0" fontAlgn="base">
      <a:spcBef>
        <a:spcPct val="0"/>
      </a:spcBef>
      <a:spcAft>
        <a:spcPct val="0"/>
      </a:spcAft>
      <a:defRPr sz="2400" b="1" kern="1200">
        <a:solidFill>
          <a:srgbClr val="000000"/>
        </a:solidFill>
        <a:latin typeface="Verdana" pitchFamily="34" charset="0"/>
        <a:ea typeface="+mn-ea"/>
        <a:cs typeface="Arial" charset="0"/>
      </a:defRPr>
    </a:lvl3pPr>
    <a:lvl4pPr marL="1371600" algn="l" rtl="0" fontAlgn="base">
      <a:spcBef>
        <a:spcPct val="0"/>
      </a:spcBef>
      <a:spcAft>
        <a:spcPct val="0"/>
      </a:spcAft>
      <a:defRPr sz="2400" b="1" kern="1200">
        <a:solidFill>
          <a:srgbClr val="000000"/>
        </a:solidFill>
        <a:latin typeface="Verdana" pitchFamily="34" charset="0"/>
        <a:ea typeface="+mn-ea"/>
        <a:cs typeface="Arial" charset="0"/>
      </a:defRPr>
    </a:lvl4pPr>
    <a:lvl5pPr marL="1828800" algn="l" rtl="0" fontAlgn="base">
      <a:spcBef>
        <a:spcPct val="0"/>
      </a:spcBef>
      <a:spcAft>
        <a:spcPct val="0"/>
      </a:spcAft>
      <a:defRPr sz="2400" b="1" kern="1200">
        <a:solidFill>
          <a:srgbClr val="000000"/>
        </a:solidFill>
        <a:latin typeface="Verdana" pitchFamily="34" charset="0"/>
        <a:ea typeface="+mn-ea"/>
        <a:cs typeface="Arial" charset="0"/>
      </a:defRPr>
    </a:lvl5pPr>
    <a:lvl6pPr marL="2286000" algn="l" defTabSz="914400" rtl="0" eaLnBrk="1" latinLnBrk="0" hangingPunct="1">
      <a:defRPr sz="2400" b="1" kern="1200">
        <a:solidFill>
          <a:srgbClr val="000000"/>
        </a:solidFill>
        <a:latin typeface="Verdana" pitchFamily="34" charset="0"/>
        <a:ea typeface="+mn-ea"/>
        <a:cs typeface="Arial" charset="0"/>
      </a:defRPr>
    </a:lvl6pPr>
    <a:lvl7pPr marL="2743200" algn="l" defTabSz="914400" rtl="0" eaLnBrk="1" latinLnBrk="0" hangingPunct="1">
      <a:defRPr sz="2400" b="1" kern="1200">
        <a:solidFill>
          <a:srgbClr val="000000"/>
        </a:solidFill>
        <a:latin typeface="Verdana" pitchFamily="34" charset="0"/>
        <a:ea typeface="+mn-ea"/>
        <a:cs typeface="Arial" charset="0"/>
      </a:defRPr>
    </a:lvl7pPr>
    <a:lvl8pPr marL="3200400" algn="l" defTabSz="914400" rtl="0" eaLnBrk="1" latinLnBrk="0" hangingPunct="1">
      <a:defRPr sz="2400" b="1" kern="1200">
        <a:solidFill>
          <a:srgbClr val="000000"/>
        </a:solidFill>
        <a:latin typeface="Verdana" pitchFamily="34" charset="0"/>
        <a:ea typeface="+mn-ea"/>
        <a:cs typeface="Arial" charset="0"/>
      </a:defRPr>
    </a:lvl8pPr>
    <a:lvl9pPr marL="3657600" algn="l" defTabSz="914400" rtl="0" eaLnBrk="1" latinLnBrk="0" hangingPunct="1">
      <a:defRPr sz="2400" b="1"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840" userDrawn="1">
          <p15:clr>
            <a:srgbClr val="A4A3A4"/>
          </p15:clr>
        </p15:guide>
        <p15:guide id="2" orient="horz" pos="1094" userDrawn="1">
          <p15:clr>
            <a:srgbClr val="A4A3A4"/>
          </p15:clr>
        </p15:guide>
        <p15:guide id="3" orient="horz" pos="1207" userDrawn="1">
          <p15:clr>
            <a:srgbClr val="A4A3A4"/>
          </p15:clr>
        </p15:guide>
        <p15:guide id="4" orient="horz" pos="3113" userDrawn="1">
          <p15:clr>
            <a:srgbClr val="A4A3A4"/>
          </p15:clr>
        </p15:guide>
        <p15:guide id="5" orient="horz" pos="3339" userDrawn="1">
          <p15:clr>
            <a:srgbClr val="A4A3A4"/>
          </p15:clr>
        </p15:guide>
        <p15:guide id="6" orient="horz" pos="1412" userDrawn="1">
          <p15:clr>
            <a:srgbClr val="A4A3A4"/>
          </p15:clr>
        </p15:guide>
        <p15:guide id="7" orient="horz">
          <p15:clr>
            <a:srgbClr val="A4A3A4"/>
          </p15:clr>
        </p15:guide>
        <p15:guide id="8" orient="horz" pos="550" userDrawn="1">
          <p15:clr>
            <a:srgbClr val="A4A3A4"/>
          </p15:clr>
        </p15:guide>
        <p15:guide id="9" pos="725" userDrawn="1">
          <p15:clr>
            <a:srgbClr val="A4A3A4"/>
          </p15:clr>
        </p15:guide>
        <p15:guide id="10" pos="3220" userDrawn="1">
          <p15:clr>
            <a:srgbClr val="A4A3A4"/>
          </p15:clr>
        </p15:guide>
        <p15:guide id="11" pos="4105" userDrawn="1">
          <p15:clr>
            <a:srgbClr val="A4A3A4"/>
          </p15:clr>
        </p15:guide>
        <p15:guide id="12" pos="1723" userDrawn="1">
          <p15:clr>
            <a:srgbClr val="A4A3A4"/>
          </p15:clr>
        </p15:guide>
        <p15:guide id="13" pos="2880" userDrawn="1">
          <p15:clr>
            <a:srgbClr val="A4A3A4"/>
          </p15:clr>
        </p15:guide>
        <p15:guide id="14" pos="5488" userDrawn="1">
          <p15:clr>
            <a:srgbClr val="A4A3A4"/>
          </p15:clr>
        </p15:guide>
        <p15:guide id="15" pos="480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9D9D9"/>
    <a:srgbClr val="0B3E7F"/>
    <a:srgbClr val="FAC090"/>
    <a:srgbClr val="79ADD4"/>
    <a:srgbClr val="585858"/>
    <a:srgbClr val="E64415"/>
    <a:srgbClr val="FF9900"/>
    <a:srgbClr val="0066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966" autoAdjust="0"/>
  </p:normalViewPr>
  <p:slideViewPr>
    <p:cSldViewPr snapToGrid="0">
      <p:cViewPr varScale="1">
        <p:scale>
          <a:sx n="99" d="100"/>
          <a:sy n="99" d="100"/>
        </p:scale>
        <p:origin x="78" y="174"/>
      </p:cViewPr>
      <p:guideLst>
        <p:guide orient="horz" pos="2840"/>
        <p:guide orient="horz" pos="1094"/>
        <p:guide orient="horz" pos="1207"/>
        <p:guide orient="horz" pos="3113"/>
        <p:guide orient="horz" pos="3339"/>
        <p:guide orient="horz" pos="1412"/>
        <p:guide orient="horz"/>
        <p:guide orient="horz" pos="550"/>
        <p:guide pos="725"/>
        <p:guide pos="3220"/>
        <p:guide pos="4105"/>
        <p:guide pos="1723"/>
        <p:guide pos="2880"/>
        <p:guide pos="5488"/>
        <p:guide pos="48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9" d="100"/>
          <a:sy n="89" d="100"/>
        </p:scale>
        <p:origin x="3732" y="84"/>
      </p:cViewPr>
      <p:guideLst>
        <p:guide orient="horz" pos="3127"/>
        <p:guide pos="2138"/>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44813" cy="496888"/>
          </a:xfrm>
          <a:prstGeom prst="rect">
            <a:avLst/>
          </a:prstGeom>
          <a:noFill/>
          <a:ln>
            <a:noFill/>
          </a:ln>
          <a:extLst/>
        </p:spPr>
        <p:txBody>
          <a:bodyPr vert="horz" wrap="square" lIns="97374" tIns="48690" rIns="97374" bIns="48690" numCol="1" anchor="t" anchorCtr="0" compatLnSpc="1">
            <a:prstTxWarp prst="textNoShape">
              <a:avLst/>
            </a:prstTxWarp>
          </a:bodyPr>
          <a:lstStyle>
            <a:lvl1pPr defTabSz="975965" eaLnBrk="1" hangingPunct="1">
              <a:defRPr sz="1200" b="0">
                <a:solidFill>
                  <a:schemeClr val="tx1"/>
                </a:solidFill>
                <a:latin typeface="Times New Roman" pitchFamily="18" charset="0"/>
                <a:cs typeface="+mn-cs"/>
              </a:defRPr>
            </a:lvl1pPr>
          </a:lstStyle>
          <a:p>
            <a:pPr>
              <a:defRPr/>
            </a:pPr>
            <a:endParaRPr lang="de-AT" dirty="0"/>
          </a:p>
        </p:txBody>
      </p:sp>
      <p:sp>
        <p:nvSpPr>
          <p:cNvPr id="150531" name="Rectangle 3"/>
          <p:cNvSpPr>
            <a:spLocks noGrp="1" noChangeArrowheads="1"/>
          </p:cNvSpPr>
          <p:nvPr>
            <p:ph type="dt" sz="quarter" idx="1"/>
          </p:nvPr>
        </p:nvSpPr>
        <p:spPr bwMode="auto">
          <a:xfrm>
            <a:off x="3851275" y="0"/>
            <a:ext cx="2944813" cy="496888"/>
          </a:xfrm>
          <a:prstGeom prst="rect">
            <a:avLst/>
          </a:prstGeom>
          <a:noFill/>
          <a:ln>
            <a:noFill/>
          </a:ln>
          <a:extLst/>
        </p:spPr>
        <p:txBody>
          <a:bodyPr vert="horz" wrap="square" lIns="97374" tIns="48690" rIns="97374" bIns="48690" numCol="1" anchor="t" anchorCtr="0" compatLnSpc="1">
            <a:prstTxWarp prst="textNoShape">
              <a:avLst/>
            </a:prstTxWarp>
          </a:bodyPr>
          <a:lstStyle>
            <a:lvl1pPr algn="r" defTabSz="975965" eaLnBrk="1" hangingPunct="1">
              <a:defRPr sz="1200" b="0">
                <a:solidFill>
                  <a:schemeClr val="tx1"/>
                </a:solidFill>
                <a:latin typeface="Times New Roman" pitchFamily="18" charset="0"/>
                <a:cs typeface="+mn-cs"/>
              </a:defRPr>
            </a:lvl1pPr>
          </a:lstStyle>
          <a:p>
            <a:pPr>
              <a:defRPr/>
            </a:pPr>
            <a:endParaRPr lang="de-AT" dirty="0"/>
          </a:p>
        </p:txBody>
      </p:sp>
      <p:sp>
        <p:nvSpPr>
          <p:cNvPr id="150532" name="Rectangle 4"/>
          <p:cNvSpPr>
            <a:spLocks noGrp="1" noChangeArrowheads="1"/>
          </p:cNvSpPr>
          <p:nvPr>
            <p:ph type="ftr" sz="quarter" idx="2"/>
          </p:nvPr>
        </p:nvSpPr>
        <p:spPr bwMode="auto">
          <a:xfrm>
            <a:off x="0" y="9429750"/>
            <a:ext cx="2944813" cy="496888"/>
          </a:xfrm>
          <a:prstGeom prst="rect">
            <a:avLst/>
          </a:prstGeom>
          <a:noFill/>
          <a:ln>
            <a:noFill/>
          </a:ln>
          <a:extLst/>
        </p:spPr>
        <p:txBody>
          <a:bodyPr vert="horz" wrap="square" lIns="97374" tIns="48690" rIns="97374" bIns="48690" numCol="1" anchor="b" anchorCtr="0" compatLnSpc="1">
            <a:prstTxWarp prst="textNoShape">
              <a:avLst/>
            </a:prstTxWarp>
          </a:bodyPr>
          <a:lstStyle>
            <a:lvl1pPr defTabSz="975965" eaLnBrk="1" hangingPunct="1">
              <a:defRPr sz="1200" b="0">
                <a:solidFill>
                  <a:schemeClr val="tx1"/>
                </a:solidFill>
                <a:latin typeface="Times New Roman" pitchFamily="18" charset="0"/>
                <a:cs typeface="+mn-cs"/>
              </a:defRPr>
            </a:lvl1pPr>
          </a:lstStyle>
          <a:p>
            <a:pPr>
              <a:defRPr/>
            </a:pPr>
            <a:endParaRPr lang="de-AT" dirty="0"/>
          </a:p>
        </p:txBody>
      </p:sp>
      <p:sp>
        <p:nvSpPr>
          <p:cNvPr id="150533" name="Rectangle 5"/>
          <p:cNvSpPr>
            <a:spLocks noGrp="1" noChangeArrowheads="1"/>
          </p:cNvSpPr>
          <p:nvPr>
            <p:ph type="sldNum" sz="quarter" idx="3"/>
          </p:nvPr>
        </p:nvSpPr>
        <p:spPr bwMode="auto">
          <a:xfrm>
            <a:off x="3851275" y="9429750"/>
            <a:ext cx="2944813" cy="496888"/>
          </a:xfrm>
          <a:prstGeom prst="rect">
            <a:avLst/>
          </a:prstGeom>
          <a:noFill/>
          <a:ln>
            <a:noFill/>
          </a:ln>
          <a:extLst/>
        </p:spPr>
        <p:txBody>
          <a:bodyPr vert="horz" wrap="square" lIns="97374" tIns="48690" rIns="97374" bIns="48690" numCol="1" anchor="b" anchorCtr="0" compatLnSpc="1">
            <a:prstTxWarp prst="textNoShape">
              <a:avLst/>
            </a:prstTxWarp>
          </a:bodyPr>
          <a:lstStyle>
            <a:lvl1pPr algn="r" defTabSz="975965" eaLnBrk="1" hangingPunct="1">
              <a:defRPr sz="1200" b="0">
                <a:solidFill>
                  <a:schemeClr val="tx1"/>
                </a:solidFill>
                <a:latin typeface="Times New Roman" panose="02020603050405020304" pitchFamily="18" charset="0"/>
                <a:cs typeface="+mn-cs"/>
              </a:defRPr>
            </a:lvl1pPr>
          </a:lstStyle>
          <a:p>
            <a:pPr>
              <a:defRPr/>
            </a:pPr>
            <a:fld id="{B429C60E-3DC2-4BB3-B2E5-C036794B8B64}" type="slidenum">
              <a:rPr lang="de-AT" altLang="de-DE"/>
              <a:pPr>
                <a:defRPr/>
              </a:pPr>
              <a:t>‹Nr.›</a:t>
            </a:fld>
            <a:endParaRPr lang="de-AT" altLang="de-DE" dirty="0"/>
          </a:p>
        </p:txBody>
      </p:sp>
    </p:spTree>
    <p:extLst>
      <p:ext uri="{BB962C8B-B14F-4D97-AF65-F5344CB8AC3E}">
        <p14:creationId xmlns:p14="http://schemas.microsoft.com/office/powerpoint/2010/main" val="221793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p:spPr>
        <p:txBody>
          <a:bodyPr vert="horz" wrap="square" lIns="97374" tIns="48690" rIns="97374" bIns="48690" numCol="1" anchor="t" anchorCtr="0" compatLnSpc="1">
            <a:prstTxWarp prst="textNoShape">
              <a:avLst/>
            </a:prstTxWarp>
          </a:bodyPr>
          <a:lstStyle>
            <a:lvl1pPr defTabSz="975965" eaLnBrk="1" hangingPunct="1">
              <a:defRPr sz="1200" b="0">
                <a:solidFill>
                  <a:schemeClr val="tx1"/>
                </a:solidFill>
                <a:latin typeface="Times New Roman" pitchFamily="18" charset="0"/>
                <a:cs typeface="+mn-cs"/>
              </a:defRPr>
            </a:lvl1pPr>
          </a:lstStyle>
          <a:p>
            <a:pPr>
              <a:defRPr/>
            </a:pPr>
            <a:endParaRPr lang="de-AT" dirty="0"/>
          </a:p>
        </p:txBody>
      </p:sp>
      <p:sp>
        <p:nvSpPr>
          <p:cNvPr id="20483" name="Rectangle 3"/>
          <p:cNvSpPr>
            <a:spLocks noGrp="1" noChangeArrowheads="1"/>
          </p:cNvSpPr>
          <p:nvPr>
            <p:ph type="dt" idx="1"/>
          </p:nvPr>
        </p:nvSpPr>
        <p:spPr bwMode="auto">
          <a:xfrm>
            <a:off x="3851275" y="0"/>
            <a:ext cx="2944813" cy="496888"/>
          </a:xfrm>
          <a:prstGeom prst="rect">
            <a:avLst/>
          </a:prstGeom>
          <a:noFill/>
          <a:ln>
            <a:noFill/>
          </a:ln>
          <a:extLst/>
        </p:spPr>
        <p:txBody>
          <a:bodyPr vert="horz" wrap="square" lIns="97374" tIns="48690" rIns="97374" bIns="48690" numCol="1" anchor="t" anchorCtr="0" compatLnSpc="1">
            <a:prstTxWarp prst="textNoShape">
              <a:avLst/>
            </a:prstTxWarp>
          </a:bodyPr>
          <a:lstStyle>
            <a:lvl1pPr algn="r" defTabSz="975965" eaLnBrk="1" hangingPunct="1">
              <a:defRPr sz="1200" b="0">
                <a:solidFill>
                  <a:schemeClr val="tx1"/>
                </a:solidFill>
                <a:latin typeface="Times New Roman" pitchFamily="18" charset="0"/>
                <a:cs typeface="+mn-cs"/>
              </a:defRPr>
            </a:lvl1pPr>
          </a:lstStyle>
          <a:p>
            <a:pPr>
              <a:defRPr/>
            </a:pPr>
            <a:endParaRPr lang="de-AT" dirty="0"/>
          </a:p>
        </p:txBody>
      </p:sp>
      <p:sp>
        <p:nvSpPr>
          <p:cNvPr id="26628" name="Rectangle 4"/>
          <p:cNvSpPr>
            <a:spLocks noGrp="1" noRot="1" noChangeAspect="1" noChangeArrowheads="1" noTextEdit="1"/>
          </p:cNvSpPr>
          <p:nvPr>
            <p:ph type="sldImg" idx="2"/>
          </p:nvPr>
        </p:nvSpPr>
        <p:spPr bwMode="auto">
          <a:xfrm>
            <a:off x="925513" y="744538"/>
            <a:ext cx="4960937"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453" y="4716463"/>
            <a:ext cx="5438775" cy="4468812"/>
          </a:xfrm>
          <a:prstGeom prst="rect">
            <a:avLst/>
          </a:prstGeom>
          <a:noFill/>
          <a:ln>
            <a:noFill/>
          </a:ln>
          <a:extLst/>
        </p:spPr>
        <p:txBody>
          <a:bodyPr vert="horz" wrap="square" lIns="97374" tIns="48690" rIns="97374" bIns="4869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20486" name="Rectangle 6"/>
          <p:cNvSpPr>
            <a:spLocks noGrp="1" noChangeArrowheads="1"/>
          </p:cNvSpPr>
          <p:nvPr>
            <p:ph type="ftr" sz="quarter" idx="4"/>
          </p:nvPr>
        </p:nvSpPr>
        <p:spPr bwMode="auto">
          <a:xfrm>
            <a:off x="0" y="9429750"/>
            <a:ext cx="2944813" cy="496888"/>
          </a:xfrm>
          <a:prstGeom prst="rect">
            <a:avLst/>
          </a:prstGeom>
          <a:noFill/>
          <a:ln>
            <a:noFill/>
          </a:ln>
          <a:extLst/>
        </p:spPr>
        <p:txBody>
          <a:bodyPr vert="horz" wrap="square" lIns="97374" tIns="48690" rIns="97374" bIns="48690" numCol="1" anchor="b" anchorCtr="0" compatLnSpc="1">
            <a:prstTxWarp prst="textNoShape">
              <a:avLst/>
            </a:prstTxWarp>
          </a:bodyPr>
          <a:lstStyle>
            <a:lvl1pPr defTabSz="975965" eaLnBrk="1" hangingPunct="1">
              <a:defRPr sz="1200" b="0">
                <a:solidFill>
                  <a:schemeClr val="tx1"/>
                </a:solidFill>
                <a:latin typeface="Times New Roman" pitchFamily="18" charset="0"/>
                <a:cs typeface="+mn-cs"/>
              </a:defRPr>
            </a:lvl1pPr>
          </a:lstStyle>
          <a:p>
            <a:pPr>
              <a:defRPr/>
            </a:pPr>
            <a:endParaRPr lang="de-AT" dirty="0"/>
          </a:p>
        </p:txBody>
      </p:sp>
      <p:sp>
        <p:nvSpPr>
          <p:cNvPr id="20487" name="Rectangle 7"/>
          <p:cNvSpPr>
            <a:spLocks noGrp="1" noChangeArrowheads="1"/>
          </p:cNvSpPr>
          <p:nvPr>
            <p:ph type="sldNum" sz="quarter" idx="5"/>
          </p:nvPr>
        </p:nvSpPr>
        <p:spPr bwMode="auto">
          <a:xfrm>
            <a:off x="3851275" y="9429750"/>
            <a:ext cx="2944813" cy="496888"/>
          </a:xfrm>
          <a:prstGeom prst="rect">
            <a:avLst/>
          </a:prstGeom>
          <a:noFill/>
          <a:ln>
            <a:noFill/>
          </a:ln>
          <a:extLst/>
        </p:spPr>
        <p:txBody>
          <a:bodyPr vert="horz" wrap="square" lIns="97374" tIns="48690" rIns="97374" bIns="48690" numCol="1" anchor="b" anchorCtr="0" compatLnSpc="1">
            <a:prstTxWarp prst="textNoShape">
              <a:avLst/>
            </a:prstTxWarp>
          </a:bodyPr>
          <a:lstStyle>
            <a:lvl1pPr algn="r" defTabSz="975965" eaLnBrk="1" hangingPunct="1">
              <a:defRPr sz="1200" b="0">
                <a:solidFill>
                  <a:schemeClr val="tx1"/>
                </a:solidFill>
                <a:latin typeface="Times New Roman" panose="02020603050405020304" pitchFamily="18" charset="0"/>
                <a:cs typeface="+mn-cs"/>
              </a:defRPr>
            </a:lvl1pPr>
          </a:lstStyle>
          <a:p>
            <a:pPr>
              <a:defRPr/>
            </a:pPr>
            <a:fld id="{D3A89834-0C55-4588-AEAF-68F85D8A714A}" type="slidenum">
              <a:rPr lang="de-AT" altLang="de-DE"/>
              <a:pPr>
                <a:defRPr/>
              </a:pPr>
              <a:t>‹Nr.›</a:t>
            </a:fld>
            <a:endParaRPr lang="de-AT" altLang="de-DE" dirty="0"/>
          </a:p>
        </p:txBody>
      </p:sp>
    </p:spTree>
    <p:extLst>
      <p:ext uri="{BB962C8B-B14F-4D97-AF65-F5344CB8AC3E}">
        <p14:creationId xmlns:p14="http://schemas.microsoft.com/office/powerpoint/2010/main" val="2713057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51275" y="9429750"/>
            <a:ext cx="2944813" cy="496888"/>
          </a:xfrm>
          <a:prstGeom prst="rect">
            <a:avLst/>
          </a:prstGeom>
          <a:noFill/>
          <a:ln w="9525">
            <a:noFill/>
            <a:miter lim="800000"/>
            <a:headEnd/>
            <a:tailEnd/>
          </a:ln>
        </p:spPr>
        <p:txBody>
          <a:bodyPr lIns="97374" tIns="48690" rIns="97374" bIns="48690" anchor="b"/>
          <a:lstStyle/>
          <a:p>
            <a:pPr algn="r" defTabSz="976096"/>
            <a:fld id="{5E1F39A9-CA32-48FC-833E-1585E6EF667B}" type="slidenum">
              <a:rPr lang="de-AT" altLang="de-DE" sz="1200" b="0">
                <a:solidFill>
                  <a:schemeClr val="tx1"/>
                </a:solidFill>
                <a:latin typeface="Times New Roman" pitchFamily="18" charset="0"/>
              </a:rPr>
              <a:pPr algn="r" defTabSz="976096"/>
              <a:t>1</a:t>
            </a:fld>
            <a:endParaRPr lang="de-AT" altLang="de-DE" sz="1200" b="0" dirty="0">
              <a:solidFill>
                <a:schemeClr val="tx1"/>
              </a:solidFill>
              <a:latin typeface="Times New Roman" pitchFamily="18" charset="0"/>
            </a:endParaRPr>
          </a:p>
        </p:txBody>
      </p:sp>
      <p:sp>
        <p:nvSpPr>
          <p:cNvPr id="29698" name="Rectangle 2"/>
          <p:cNvSpPr>
            <a:spLocks noGrp="1" noRot="1" noChangeAspect="1" noChangeArrowheads="1" noTextEdit="1"/>
          </p:cNvSpPr>
          <p:nvPr>
            <p:ph type="sldImg"/>
          </p:nvPr>
        </p:nvSpPr>
        <p:spPr>
          <a:xfrm>
            <a:off x="922338" y="744538"/>
            <a:ext cx="4965700" cy="3724275"/>
          </a:xfrm>
          <a:ln/>
        </p:spPr>
      </p:sp>
      <p:sp>
        <p:nvSpPr>
          <p:cNvPr id="29699" name="Rectangle 3"/>
          <p:cNvSpPr>
            <a:spLocks noGrp="1" noChangeArrowheads="1"/>
          </p:cNvSpPr>
          <p:nvPr>
            <p:ph type="body" idx="1"/>
          </p:nvPr>
        </p:nvSpPr>
        <p:spPr>
          <a:xfrm>
            <a:off x="904878" y="4716463"/>
            <a:ext cx="4987925" cy="4468812"/>
          </a:xfrm>
          <a:noFill/>
        </p:spPr>
        <p:txBody>
          <a:bodyPr lIns="97502" tIns="48752" rIns="97502" bIns="48752"/>
          <a:lstStyle/>
          <a:p>
            <a:pPr eaLnBrk="1" hangingPunct="1"/>
            <a:endParaRPr lang="de-AT" altLang="de-DE" dirty="0"/>
          </a:p>
        </p:txBody>
      </p:sp>
    </p:spTree>
    <p:extLst>
      <p:ext uri="{BB962C8B-B14F-4D97-AF65-F5344CB8AC3E}">
        <p14:creationId xmlns:p14="http://schemas.microsoft.com/office/powerpoint/2010/main" val="166028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4022163" y="9722393"/>
            <a:ext cx="3075480" cy="510585"/>
          </a:xfrm>
          <a:prstGeom prst="rect">
            <a:avLst/>
          </a:prstGeom>
          <a:noFill/>
          <a:ln w="9525">
            <a:noFill/>
            <a:miter lim="800000"/>
            <a:headEnd/>
            <a:tailEnd/>
          </a:ln>
        </p:spPr>
        <p:txBody>
          <a:bodyPr lIns="94626" tIns="47315" rIns="94626" bIns="47315" anchor="b"/>
          <a:lstStyle/>
          <a:p>
            <a:pPr algn="r" defTabSz="944022"/>
            <a:fld id="{7AD686F5-4F17-4B12-8540-207555E6AFE4}" type="slidenum">
              <a:rPr lang="de-AT" altLang="de-DE" sz="1200" b="0">
                <a:solidFill>
                  <a:schemeClr val="tx1"/>
                </a:solidFill>
                <a:latin typeface="Times New Roman" pitchFamily="18" charset="0"/>
              </a:rPr>
              <a:pPr algn="r" defTabSz="944022"/>
              <a:t>3</a:t>
            </a:fld>
            <a:endParaRPr lang="de-AT" altLang="de-DE" sz="1200" b="0" dirty="0">
              <a:solidFill>
                <a:schemeClr val="tx1"/>
              </a:solidFill>
              <a:latin typeface="Times New Roman" pitchFamily="18" charset="0"/>
            </a:endParaRPr>
          </a:p>
        </p:txBody>
      </p:sp>
      <p:sp>
        <p:nvSpPr>
          <p:cNvPr id="31746" name="Rectangle 2"/>
          <p:cNvSpPr>
            <a:spLocks noGrp="1" noRot="1" noChangeAspect="1" noChangeArrowheads="1" noTextEdit="1"/>
          </p:cNvSpPr>
          <p:nvPr>
            <p:ph type="sldImg"/>
          </p:nvPr>
        </p:nvSpPr>
        <p:spPr>
          <a:xfrm>
            <a:off x="654050" y="769938"/>
            <a:ext cx="5797550" cy="4349750"/>
          </a:xfrm>
          <a:ln/>
        </p:spPr>
      </p:sp>
      <p:sp>
        <p:nvSpPr>
          <p:cNvPr id="31747" name="Rectangle 3"/>
          <p:cNvSpPr>
            <a:spLocks noGrp="1" noChangeArrowheads="1"/>
          </p:cNvSpPr>
          <p:nvPr>
            <p:ph type="body" idx="1"/>
          </p:nvPr>
        </p:nvSpPr>
        <p:spPr>
          <a:xfrm>
            <a:off x="686387" y="5333324"/>
            <a:ext cx="5716578" cy="3978308"/>
          </a:xfrm>
          <a:noFill/>
        </p:spPr>
        <p:txBody>
          <a:bodyPr lIns="91307" tIns="45655" rIns="91307" bIns="45655"/>
          <a:lstStyle/>
          <a:p>
            <a:pPr eaLnBrk="1" hangingPunct="1"/>
            <a:endParaRPr lang="de-DE" altLang="de-DE" sz="1000" dirty="0">
              <a:latin typeface="Stone Sans ITC TT"/>
            </a:endParaRPr>
          </a:p>
        </p:txBody>
      </p:sp>
    </p:spTree>
    <p:extLst>
      <p:ext uri="{BB962C8B-B14F-4D97-AF65-F5344CB8AC3E}">
        <p14:creationId xmlns:p14="http://schemas.microsoft.com/office/powerpoint/2010/main" val="267852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5913" y="330200"/>
            <a:ext cx="2068512" cy="5878513"/>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330200"/>
            <a:ext cx="6056313" cy="58785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5913" y="330200"/>
            <a:ext cx="2068512" cy="5878513"/>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330200"/>
            <a:ext cx="6056313" cy="58785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A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97341" y="6208712"/>
            <a:ext cx="841077" cy="412751"/>
          </a:xfrm>
          <a:prstGeom prst="rect">
            <a:avLst/>
          </a:prstGeom>
        </p:spPr>
      </p:pic>
      <p:pic>
        <p:nvPicPr>
          <p:cNvPr id="9" name="Grafik 1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9425" y="6368080"/>
            <a:ext cx="604838" cy="2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8" name="Rectangle 2"/>
          <p:cNvSpPr>
            <a:spLocks noGrp="1" noChangeArrowheads="1"/>
          </p:cNvSpPr>
          <p:nvPr>
            <p:ph type="ftr" sz="quarter" idx="3"/>
          </p:nvPr>
        </p:nvSpPr>
        <p:spPr bwMode="auto">
          <a:xfrm>
            <a:off x="457200" y="6032500"/>
            <a:ext cx="29432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999999"/>
                </a:solidFill>
                <a:latin typeface="Calibri" panose="020F0502020204030204" pitchFamily="34" charset="0"/>
                <a:cs typeface="+mn-cs"/>
              </a:defRPr>
            </a:lvl1pPr>
          </a:lstStyle>
          <a:p>
            <a:pPr>
              <a:defRPr/>
            </a:pPr>
            <a:endParaRPr lang="de-AT" dirty="0"/>
          </a:p>
        </p:txBody>
      </p:sp>
      <p:sp>
        <p:nvSpPr>
          <p:cNvPr id="1039" name="Rectangle 4"/>
          <p:cNvSpPr>
            <a:spLocks noGrp="1" noChangeArrowheads="1"/>
          </p:cNvSpPr>
          <p:nvPr>
            <p:ph type="body" idx="1"/>
          </p:nvPr>
        </p:nvSpPr>
        <p:spPr bwMode="auto">
          <a:xfrm>
            <a:off x="457200" y="1249363"/>
            <a:ext cx="8229600" cy="4959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9" name="Rectangle 8"/>
          <p:cNvSpPr>
            <a:spLocks noChangeArrowheads="1"/>
          </p:cNvSpPr>
          <p:nvPr/>
        </p:nvSpPr>
        <p:spPr bwMode="auto">
          <a:xfrm>
            <a:off x="469900" y="368300"/>
            <a:ext cx="360363" cy="287338"/>
          </a:xfrm>
          <a:prstGeom prst="rect">
            <a:avLst/>
          </a:prstGeom>
          <a:solidFill>
            <a:schemeClr val="folHlink"/>
          </a:solidFill>
          <a:ln>
            <a:noFill/>
          </a:ln>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ctr">
              <a:defRPr/>
            </a:pPr>
            <a:fld id="{B474F8BD-6E2C-4292-B599-E2111FB70B44}" type="slidenum">
              <a:rPr lang="de-DE" altLang="de-DE" sz="1400" smtClean="0">
                <a:solidFill>
                  <a:schemeClr val="bg1"/>
                </a:solidFill>
                <a:cs typeface="+mn-cs"/>
              </a:rPr>
              <a:pPr algn="ctr">
                <a:defRPr/>
              </a:pPr>
              <a:t>‹Nr.›</a:t>
            </a:fld>
            <a:endParaRPr lang="de-AT" altLang="de-DE" sz="1400" dirty="0">
              <a:solidFill>
                <a:schemeClr val="bg1"/>
              </a:solidFill>
              <a:cs typeface="+mn-cs"/>
            </a:endParaRPr>
          </a:p>
        </p:txBody>
      </p:sp>
      <p:sp>
        <p:nvSpPr>
          <p:cNvPr id="1031" name="Text Box 10"/>
          <p:cNvSpPr txBox="1">
            <a:spLocks noChangeArrowheads="1"/>
          </p:cNvSpPr>
          <p:nvPr/>
        </p:nvSpPr>
        <p:spPr bwMode="auto">
          <a:xfrm>
            <a:off x="468313" y="692150"/>
            <a:ext cx="8229600" cy="53975"/>
          </a:xfrm>
          <a:prstGeom prst="rect">
            <a:avLst/>
          </a:prstGeom>
          <a:solidFill>
            <a:schemeClr val="folHlink"/>
          </a:solidFill>
          <a:ln>
            <a:noFill/>
          </a:ln>
          <a:extLst/>
        </p:spPr>
        <p:txBody>
          <a:bodyPr anchor="ctr" anchorCtr="1"/>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ctr">
              <a:spcBef>
                <a:spcPct val="50000"/>
              </a:spcBef>
              <a:defRPr/>
            </a:pPr>
            <a:endParaRPr lang="de-AT" altLang="de-DE" sz="1400" b="0" dirty="0">
              <a:solidFill>
                <a:schemeClr val="bg1"/>
              </a:solidFill>
              <a:cs typeface="+mn-cs"/>
            </a:endParaRPr>
          </a:p>
        </p:txBody>
      </p:sp>
      <p:sp>
        <p:nvSpPr>
          <p:cNvPr id="1043" name="Rectangle 12"/>
          <p:cNvSpPr>
            <a:spLocks noGrp="1" noChangeArrowheads="1"/>
          </p:cNvSpPr>
          <p:nvPr>
            <p:ph type="title"/>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dirty="0"/>
              <a:t>Mastertitelformat bearbeiten</a:t>
            </a:r>
          </a:p>
        </p:txBody>
      </p:sp>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l" rtl="0" eaLnBrk="0" fontAlgn="base" hangingPunct="0">
        <a:spcBef>
          <a:spcPct val="0"/>
        </a:spcBef>
        <a:spcAft>
          <a:spcPct val="0"/>
        </a:spcAft>
        <a:defRPr sz="2000" b="1">
          <a:solidFill>
            <a:schemeClr val="folHlink"/>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p:titleStyle>
    <p:bodyStyle>
      <a:lvl1pPr marL="342900" indent="-342900" algn="l" rtl="0" eaLnBrk="0" fontAlgn="base" hangingPunct="0">
        <a:spcBef>
          <a:spcPct val="20000"/>
        </a:spcBef>
        <a:spcAft>
          <a:spcPct val="0"/>
        </a:spcAft>
        <a:defRPr>
          <a:solidFill>
            <a:srgbClr val="000000"/>
          </a:solidFill>
          <a:latin typeface="Calibri" panose="020F0502020204030204" pitchFamily="34" charset="0"/>
          <a:ea typeface="+mn-ea"/>
          <a:cs typeface="+mn-cs"/>
        </a:defRPr>
      </a:lvl1pPr>
      <a:lvl2pPr marL="261938" indent="-82550" algn="l" rtl="0" eaLnBrk="0" fontAlgn="base" hangingPunct="0">
        <a:spcBef>
          <a:spcPct val="20000"/>
        </a:spcBef>
        <a:spcAft>
          <a:spcPct val="0"/>
        </a:spcAft>
        <a:buFont typeface="Wingdings" pitchFamily="2" charset="2"/>
        <a:buChar char="§"/>
        <a:defRPr sz="1600">
          <a:solidFill>
            <a:srgbClr val="000000"/>
          </a:solidFill>
          <a:latin typeface="Calibri" panose="020F0502020204030204" pitchFamily="34" charset="0"/>
        </a:defRPr>
      </a:lvl2pPr>
      <a:lvl3pPr marL="534988" indent="-93663" algn="l" rtl="0" eaLnBrk="0" fontAlgn="base" hangingPunct="0">
        <a:spcBef>
          <a:spcPct val="20000"/>
        </a:spcBef>
        <a:spcAft>
          <a:spcPct val="0"/>
        </a:spcAft>
        <a:buChar char="•"/>
        <a:defRPr sz="1400">
          <a:solidFill>
            <a:srgbClr val="000000"/>
          </a:solidFill>
          <a:latin typeface="Calibri" panose="020F0502020204030204" pitchFamily="34" charset="0"/>
        </a:defRPr>
      </a:lvl3pPr>
      <a:lvl4pPr marL="812800" indent="-98425" algn="l" rtl="0" eaLnBrk="0" fontAlgn="base" hangingPunct="0">
        <a:spcBef>
          <a:spcPct val="20000"/>
        </a:spcBef>
        <a:spcAft>
          <a:spcPct val="0"/>
        </a:spcAft>
        <a:buChar char="–"/>
        <a:defRPr sz="1200">
          <a:solidFill>
            <a:srgbClr val="000000"/>
          </a:solidFill>
          <a:latin typeface="Calibri" panose="020F0502020204030204" pitchFamily="34" charset="0"/>
        </a:defRPr>
      </a:lvl4pPr>
      <a:lvl5pPr marL="1160463" indent="-168275" algn="l" rtl="0" eaLnBrk="0" fontAlgn="base" hangingPunct="0">
        <a:spcBef>
          <a:spcPct val="20000"/>
        </a:spcBef>
        <a:spcAft>
          <a:spcPct val="0"/>
        </a:spcAft>
        <a:buChar char="»"/>
        <a:defRPr sz="1200">
          <a:solidFill>
            <a:srgbClr val="000000"/>
          </a:solidFill>
          <a:latin typeface="Calibri" panose="020F0502020204030204" pitchFamily="34" charset="0"/>
        </a:defRPr>
      </a:lvl5pPr>
      <a:lvl6pPr marL="1617663" indent="-168275" algn="l" rtl="0" eaLnBrk="0" fontAlgn="base" hangingPunct="0">
        <a:spcBef>
          <a:spcPct val="20000"/>
        </a:spcBef>
        <a:spcAft>
          <a:spcPct val="0"/>
        </a:spcAft>
        <a:buChar char="»"/>
        <a:defRPr sz="1200">
          <a:solidFill>
            <a:srgbClr val="000000"/>
          </a:solidFill>
          <a:latin typeface="+mn-lt"/>
        </a:defRPr>
      </a:lvl6pPr>
      <a:lvl7pPr marL="2074863" indent="-168275" algn="l" rtl="0" eaLnBrk="0" fontAlgn="base" hangingPunct="0">
        <a:spcBef>
          <a:spcPct val="20000"/>
        </a:spcBef>
        <a:spcAft>
          <a:spcPct val="0"/>
        </a:spcAft>
        <a:buChar char="»"/>
        <a:defRPr sz="1200">
          <a:solidFill>
            <a:srgbClr val="000000"/>
          </a:solidFill>
          <a:latin typeface="+mn-lt"/>
        </a:defRPr>
      </a:lvl7pPr>
      <a:lvl8pPr marL="2532063" indent="-168275" algn="l" rtl="0" eaLnBrk="0" fontAlgn="base" hangingPunct="0">
        <a:spcBef>
          <a:spcPct val="20000"/>
        </a:spcBef>
        <a:spcAft>
          <a:spcPct val="0"/>
        </a:spcAft>
        <a:buChar char="»"/>
        <a:defRPr sz="1200">
          <a:solidFill>
            <a:srgbClr val="000000"/>
          </a:solidFill>
          <a:latin typeface="+mn-lt"/>
        </a:defRPr>
      </a:lvl8pPr>
      <a:lvl9pPr marL="2989263" indent="-168275" algn="l" rtl="0" eaLnBrk="0" fontAlgn="base" hangingPunct="0">
        <a:spcBef>
          <a:spcPct val="20000"/>
        </a:spcBef>
        <a:spcAft>
          <a:spcPct val="0"/>
        </a:spcAft>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0"/>
            <a:ext cx="9144000" cy="6858000"/>
          </a:xfrm>
          <a:prstGeom prst="rect">
            <a:avLst/>
          </a:prstGeom>
          <a:solidFill>
            <a:srgbClr val="FFFFFF"/>
          </a:solidFill>
          <a:ln>
            <a:noFill/>
          </a:ln>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defRPr/>
            </a:pPr>
            <a:endParaRPr lang="de-AT" altLang="de-DE" dirty="0">
              <a:cs typeface="+mn-cs"/>
            </a:endParaRPr>
          </a:p>
        </p:txBody>
      </p:sp>
      <p:sp>
        <p:nvSpPr>
          <p:cNvPr id="2052" name="AutoShape 8"/>
          <p:cNvSpPr>
            <a:spLocks noChangeArrowheads="1"/>
          </p:cNvSpPr>
          <p:nvPr/>
        </p:nvSpPr>
        <p:spPr bwMode="auto">
          <a:xfrm>
            <a:off x="365125" y="5913438"/>
            <a:ext cx="7939088" cy="330200"/>
          </a:xfrm>
          <a:prstGeom prst="roundRect">
            <a:avLst>
              <a:gd name="adj" fmla="val 16667"/>
            </a:avLst>
          </a:prstGeom>
          <a:noFill/>
          <a:ln>
            <a:noFill/>
          </a:ln>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defRPr/>
            </a:pPr>
            <a:r>
              <a:rPr lang="de-AT" altLang="de-DE" sz="2000" b="0" dirty="0">
                <a:solidFill>
                  <a:srgbClr val="4D4D4D"/>
                </a:solidFill>
                <a:latin typeface="Calibri" panose="020F0502020204030204" pitchFamily="34" charset="0"/>
                <a:cs typeface="+mn-cs"/>
              </a:rPr>
              <a:t>IFES - Institut für empirische Sozialforschung GmbH</a:t>
            </a:r>
            <a:br>
              <a:rPr lang="de-AT" altLang="de-DE" sz="2000" b="0" dirty="0">
                <a:solidFill>
                  <a:srgbClr val="4D4D4D"/>
                </a:solidFill>
                <a:latin typeface="Calibri" panose="020F0502020204030204" pitchFamily="34" charset="0"/>
                <a:cs typeface="+mn-cs"/>
              </a:rPr>
            </a:br>
            <a:r>
              <a:rPr lang="de-AT" altLang="de-DE" sz="2000" b="0" dirty="0">
                <a:solidFill>
                  <a:srgbClr val="4D4D4D"/>
                </a:solidFill>
                <a:latin typeface="Calibri" panose="020F0502020204030204" pitchFamily="34" charset="0"/>
                <a:cs typeface="+mn-cs"/>
              </a:rPr>
              <a:t>Teinfaltstraße 8</a:t>
            </a:r>
          </a:p>
          <a:p>
            <a:pPr>
              <a:defRPr/>
            </a:pPr>
            <a:r>
              <a:rPr lang="de-AT" altLang="de-DE" sz="2000" b="0" dirty="0">
                <a:solidFill>
                  <a:srgbClr val="4D4D4D"/>
                </a:solidFill>
                <a:latin typeface="Calibri" panose="020F0502020204030204" pitchFamily="34" charset="0"/>
                <a:cs typeface="+mn-cs"/>
              </a:rPr>
              <a:t>1010 Wien</a:t>
            </a:r>
            <a:endParaRPr lang="de-DE" altLang="de-DE" sz="2400" dirty="0">
              <a:solidFill>
                <a:srgbClr val="4D4D4D"/>
              </a:solidFill>
              <a:latin typeface="Calibri" panose="020F0502020204030204" pitchFamily="34" charset="0"/>
              <a:cs typeface="+mn-cs"/>
            </a:endParaRPr>
          </a:p>
        </p:txBody>
      </p:sp>
      <p:sp>
        <p:nvSpPr>
          <p:cNvPr id="2061" name="Rectangle 4"/>
          <p:cNvSpPr>
            <a:spLocks noGrp="1" noChangeArrowheads="1"/>
          </p:cNvSpPr>
          <p:nvPr>
            <p:ph type="body" idx="1"/>
          </p:nvPr>
        </p:nvSpPr>
        <p:spPr bwMode="auto">
          <a:xfrm>
            <a:off x="457200" y="1249363"/>
            <a:ext cx="8229600" cy="4959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062" name="Rectangle 12"/>
          <p:cNvSpPr>
            <a:spLocks noGrp="1" noChangeArrowheads="1"/>
          </p:cNvSpPr>
          <p:nvPr>
            <p:ph type="title"/>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Mastertitelformat bearbeiten</a:t>
            </a:r>
          </a:p>
        </p:txBody>
      </p:sp>
      <p:pic>
        <p:nvPicPr>
          <p:cNvPr id="7" name="Grafik 14"/>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04137" y="338931"/>
            <a:ext cx="10302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p:titleStyle>
    <p:bodyStyle>
      <a:lvl1pPr marL="342900" indent="-342900" algn="l" rtl="0" eaLnBrk="0" fontAlgn="base" hangingPunct="0">
        <a:spcBef>
          <a:spcPct val="20000"/>
        </a:spcBef>
        <a:spcAft>
          <a:spcPct val="0"/>
        </a:spcAft>
        <a:defRPr>
          <a:solidFill>
            <a:srgbClr val="000000"/>
          </a:solidFill>
          <a:latin typeface="+mn-lt"/>
          <a:ea typeface="+mn-ea"/>
          <a:cs typeface="+mn-cs"/>
        </a:defRPr>
      </a:lvl1pPr>
      <a:lvl2pPr marL="261938" indent="-82550" algn="l" rtl="0" eaLnBrk="0" fontAlgn="base" hangingPunct="0">
        <a:spcBef>
          <a:spcPct val="20000"/>
        </a:spcBef>
        <a:spcAft>
          <a:spcPct val="0"/>
        </a:spcAft>
        <a:buFont typeface="Wingdings" pitchFamily="2" charset="2"/>
        <a:buChar char="§"/>
        <a:defRPr sz="1600">
          <a:solidFill>
            <a:srgbClr val="000000"/>
          </a:solidFill>
          <a:latin typeface="+mn-lt"/>
        </a:defRPr>
      </a:lvl2pPr>
      <a:lvl3pPr marL="534988" indent="-93663" algn="l" rtl="0" eaLnBrk="0" fontAlgn="base" hangingPunct="0">
        <a:spcBef>
          <a:spcPct val="20000"/>
        </a:spcBef>
        <a:spcAft>
          <a:spcPct val="0"/>
        </a:spcAft>
        <a:buChar char="•"/>
        <a:defRPr sz="1400">
          <a:solidFill>
            <a:srgbClr val="000000"/>
          </a:solidFill>
          <a:latin typeface="+mn-lt"/>
        </a:defRPr>
      </a:lvl3pPr>
      <a:lvl4pPr marL="812800" indent="-98425" algn="l" rtl="0" eaLnBrk="0" fontAlgn="base" hangingPunct="0">
        <a:spcBef>
          <a:spcPct val="20000"/>
        </a:spcBef>
        <a:spcAft>
          <a:spcPct val="0"/>
        </a:spcAft>
        <a:buChar char="–"/>
        <a:defRPr sz="1200">
          <a:solidFill>
            <a:srgbClr val="000000"/>
          </a:solidFill>
          <a:latin typeface="+mn-lt"/>
        </a:defRPr>
      </a:lvl4pPr>
      <a:lvl5pPr marL="1160463" indent="-168275" algn="l" rtl="0" eaLnBrk="0" fontAlgn="base" hangingPunct="0">
        <a:spcBef>
          <a:spcPct val="20000"/>
        </a:spcBef>
        <a:spcAft>
          <a:spcPct val="0"/>
        </a:spcAft>
        <a:buChar char="»"/>
        <a:defRPr sz="1200">
          <a:solidFill>
            <a:srgbClr val="000000"/>
          </a:solidFill>
          <a:latin typeface="+mn-lt"/>
        </a:defRPr>
      </a:lvl5pPr>
      <a:lvl6pPr marL="1617663" indent="-168275" algn="l" rtl="0" eaLnBrk="0" fontAlgn="base" hangingPunct="0">
        <a:spcBef>
          <a:spcPct val="20000"/>
        </a:spcBef>
        <a:spcAft>
          <a:spcPct val="0"/>
        </a:spcAft>
        <a:buChar char="»"/>
        <a:defRPr sz="1200">
          <a:solidFill>
            <a:srgbClr val="000000"/>
          </a:solidFill>
          <a:latin typeface="+mn-lt"/>
        </a:defRPr>
      </a:lvl6pPr>
      <a:lvl7pPr marL="2074863" indent="-168275" algn="l" rtl="0" eaLnBrk="0" fontAlgn="base" hangingPunct="0">
        <a:spcBef>
          <a:spcPct val="20000"/>
        </a:spcBef>
        <a:spcAft>
          <a:spcPct val="0"/>
        </a:spcAft>
        <a:buChar char="»"/>
        <a:defRPr sz="1200">
          <a:solidFill>
            <a:srgbClr val="000000"/>
          </a:solidFill>
          <a:latin typeface="+mn-lt"/>
        </a:defRPr>
      </a:lvl7pPr>
      <a:lvl8pPr marL="2532063" indent="-168275" algn="l" rtl="0" eaLnBrk="0" fontAlgn="base" hangingPunct="0">
        <a:spcBef>
          <a:spcPct val="20000"/>
        </a:spcBef>
        <a:spcAft>
          <a:spcPct val="0"/>
        </a:spcAft>
        <a:buChar char="»"/>
        <a:defRPr sz="1200">
          <a:solidFill>
            <a:srgbClr val="000000"/>
          </a:solidFill>
          <a:latin typeface="+mn-lt"/>
        </a:defRPr>
      </a:lvl8pPr>
      <a:lvl9pPr marL="2989263" indent="-168275" algn="l" rtl="0" eaLnBrk="0" fontAlgn="base" hangingPunct="0">
        <a:spcBef>
          <a:spcPct val="20000"/>
        </a:spcBef>
        <a:spcAft>
          <a:spcPct val="0"/>
        </a:spcAft>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92" y="407565"/>
            <a:ext cx="2002103" cy="982514"/>
          </a:xfrm>
          <a:prstGeom prst="rect">
            <a:avLst/>
          </a:prstGeom>
        </p:spPr>
      </p:pic>
      <p:sp>
        <p:nvSpPr>
          <p:cNvPr id="28673" name="Rectangle 14"/>
          <p:cNvSpPr>
            <a:spLocks noGrp="1" noChangeArrowheads="1"/>
          </p:cNvSpPr>
          <p:nvPr>
            <p:ph type="ctrTitle" idx="4294967295"/>
          </p:nvPr>
        </p:nvSpPr>
        <p:spPr>
          <a:xfrm>
            <a:off x="391692" y="1826581"/>
            <a:ext cx="8013700" cy="911225"/>
          </a:xfrm>
        </p:spPr>
        <p:txBody>
          <a:bodyPr/>
          <a:lstStyle/>
          <a:p>
            <a:pPr eaLnBrk="1" hangingPunct="1"/>
            <a:r>
              <a:rPr lang="de-DE" altLang="de-DE" sz="2800" dirty="0">
                <a:solidFill>
                  <a:srgbClr val="585858"/>
                </a:solidFill>
                <a:latin typeface="Calibri" panose="020F0502020204030204" pitchFamily="34" charset="0"/>
              </a:rPr>
              <a:t/>
            </a:r>
            <a:br>
              <a:rPr lang="de-DE" altLang="de-DE" sz="2800" dirty="0">
                <a:solidFill>
                  <a:srgbClr val="585858"/>
                </a:solidFill>
                <a:latin typeface="Calibri" panose="020F0502020204030204" pitchFamily="34" charset="0"/>
              </a:rPr>
            </a:br>
            <a:r>
              <a:rPr lang="de-DE" altLang="de-DE" sz="2800" dirty="0">
                <a:solidFill>
                  <a:srgbClr val="585858"/>
                </a:solidFill>
                <a:latin typeface="Calibri" panose="020F0502020204030204" pitchFamily="34" charset="0"/>
              </a:rPr>
              <a:t/>
            </a:r>
            <a:br>
              <a:rPr lang="de-DE" altLang="de-DE" sz="2800" dirty="0">
                <a:solidFill>
                  <a:srgbClr val="585858"/>
                </a:solidFill>
                <a:latin typeface="Calibri" panose="020F0502020204030204" pitchFamily="34" charset="0"/>
              </a:rPr>
            </a:br>
            <a:r>
              <a:rPr lang="de-DE" altLang="de-DE" sz="2800" dirty="0">
                <a:solidFill>
                  <a:srgbClr val="585858"/>
                </a:solidFill>
                <a:latin typeface="Calibri" panose="020F0502020204030204" pitchFamily="34" charset="0"/>
              </a:rPr>
              <a:t>Imageanalyse 2018</a:t>
            </a:r>
            <a:br>
              <a:rPr lang="de-DE" altLang="de-DE" sz="2800" dirty="0">
                <a:solidFill>
                  <a:srgbClr val="585858"/>
                </a:solidFill>
                <a:latin typeface="Calibri" panose="020F0502020204030204" pitchFamily="34" charset="0"/>
              </a:rPr>
            </a:br>
            <a:r>
              <a:rPr lang="de-DE" altLang="de-DE" sz="2800" dirty="0">
                <a:solidFill>
                  <a:srgbClr val="585858"/>
                </a:solidFill>
                <a:latin typeface="Calibri" panose="020F0502020204030204" pitchFamily="34" charset="0"/>
              </a:rPr>
              <a:t>Teil 1: Bevölkerungsbefragung</a:t>
            </a:r>
            <a:br>
              <a:rPr lang="de-DE" altLang="de-DE" sz="2800" dirty="0">
                <a:solidFill>
                  <a:srgbClr val="585858"/>
                </a:solidFill>
                <a:latin typeface="Calibri" panose="020F0502020204030204" pitchFamily="34" charset="0"/>
              </a:rPr>
            </a:br>
            <a:r>
              <a:rPr lang="de-DE" altLang="de-DE" sz="2800" i="1" dirty="0">
                <a:solidFill>
                  <a:srgbClr val="585858"/>
                </a:solidFill>
                <a:latin typeface="Calibri" panose="020F0502020204030204" pitchFamily="34" charset="0"/>
              </a:rPr>
              <a:t>Niederösterreich</a:t>
            </a:r>
            <a:r>
              <a:rPr lang="de-DE" altLang="de-DE" sz="2800" dirty="0">
                <a:solidFill>
                  <a:srgbClr val="585858"/>
                </a:solidFill>
                <a:latin typeface="Calibri" panose="020F0502020204030204" pitchFamily="34" charset="0"/>
              </a:rPr>
              <a:t/>
            </a:r>
            <a:br>
              <a:rPr lang="de-DE" altLang="de-DE" sz="2800" dirty="0">
                <a:solidFill>
                  <a:srgbClr val="585858"/>
                </a:solidFill>
                <a:latin typeface="Calibri" panose="020F0502020204030204" pitchFamily="34" charset="0"/>
              </a:rPr>
            </a:br>
            <a:r>
              <a:rPr lang="de-DE" altLang="de-DE" dirty="0">
                <a:solidFill>
                  <a:schemeClr val="tx1"/>
                </a:solidFill>
                <a:latin typeface="Calibri" panose="020F0502020204030204" pitchFamily="34" charset="0"/>
              </a:rPr>
              <a:t/>
            </a:r>
            <a:br>
              <a:rPr lang="de-DE" altLang="de-DE" dirty="0">
                <a:solidFill>
                  <a:schemeClr val="tx1"/>
                </a:solidFill>
                <a:latin typeface="Calibri" panose="020F0502020204030204" pitchFamily="34" charset="0"/>
              </a:rPr>
            </a:br>
            <a:r>
              <a:rPr lang="de-DE" altLang="de-DE" sz="2800" dirty="0">
                <a:solidFill>
                  <a:schemeClr val="tx1"/>
                </a:solidFill>
                <a:latin typeface="Calibri" panose="020F0502020204030204" pitchFamily="34" charset="0"/>
              </a:rPr>
              <a:t>Nedeljko Beier</a:t>
            </a:r>
            <a:r>
              <a:rPr lang="de-DE" altLang="de-DE" sz="3200" dirty="0">
                <a:solidFill>
                  <a:schemeClr val="tx1"/>
                </a:solidFill>
              </a:rPr>
              <a:t/>
            </a:r>
            <a:br>
              <a:rPr lang="de-DE" altLang="de-DE" sz="3200" dirty="0">
                <a:solidFill>
                  <a:schemeClr val="tx1"/>
                </a:solidFill>
              </a:rPr>
            </a:br>
            <a:endParaRPr lang="de-AT" altLang="de-DE" sz="2400" dirty="0">
              <a:solidFill>
                <a:schemeClr val="hlink"/>
              </a:solidFill>
            </a:endParaRPr>
          </a:p>
        </p:txBody>
      </p:sp>
      <p:pic>
        <p:nvPicPr>
          <p:cNvPr id="10" name="Grafik 9">
            <a:extLst>
              <a:ext uri="{FF2B5EF4-FFF2-40B4-BE49-F238E27FC236}">
                <a16:creationId xmlns:a16="http://schemas.microsoft.com/office/drawing/2014/main" xmlns="" id="{3D30B772-404B-46E4-AC00-07969B9FE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355" y="935163"/>
            <a:ext cx="1068953" cy="18026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latin typeface="Calibri" panose="020F0502020204030204" pitchFamily="34" charset="0"/>
              </a:rPr>
              <a:t>Allgemeines Image – Studienbedingungen der FH</a:t>
            </a: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60362" y="771497"/>
            <a:ext cx="8269288" cy="701731"/>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F4</a:t>
            </a:r>
            <a:r>
              <a:rPr lang="de-DE" altLang="de-DE" sz="1100" b="0" dirty="0">
                <a:solidFill>
                  <a:schemeClr val="folHlink"/>
                </a:solidFill>
                <a:latin typeface="Calibri" panose="020F0502020204030204" pitchFamily="34" charset="0"/>
              </a:rPr>
              <a:t>: </a:t>
            </a:r>
            <a:r>
              <a:rPr lang="de-AT" altLang="de-DE" sz="1100" b="0" dirty="0">
                <a:solidFill>
                  <a:schemeClr val="folHlink"/>
                </a:solidFill>
                <a:latin typeface="Calibri" panose="020F0502020204030204" pitchFamily="34" charset="0"/>
              </a:rPr>
              <a:t>Im Unterschied zu Universitäten ist an Fachhochschulen ein Aufnahmeverfahren zu durchlaufen, das Studium in einer vorgegebenen zeit zu absolvieren, und die Anzahl der Studienplätze ist begrenzt. Die Einteilung der Lehrveranstaltungen ist straffer organisiert. Finden Sie das persönlich gut oder schlecht?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8" name="Rectangle 6">
            <a:extLst>
              <a:ext uri="{FF2B5EF4-FFF2-40B4-BE49-F238E27FC236}">
                <a16:creationId xmlns:a16="http://schemas.microsoft.com/office/drawing/2014/main" xmlns="" id="{F8B5D35E-9B2D-4CA4-AFA6-18A39D0FDC5E}"/>
              </a:ext>
            </a:extLst>
          </p:cNvPr>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Niederösterreich n=500</a:t>
            </a:r>
          </a:p>
        </p:txBody>
      </p:sp>
      <p:pic>
        <p:nvPicPr>
          <p:cNvPr id="5" name="Grafik 4">
            <a:extLst>
              <a:ext uri="{FF2B5EF4-FFF2-40B4-BE49-F238E27FC236}">
                <a16:creationId xmlns:a16="http://schemas.microsoft.com/office/drawing/2014/main" xmlns="" id="{A5DFB0B8-1DAE-42B2-AE43-B802E19A5CEC}"/>
              </a:ext>
            </a:extLst>
          </p:cNvPr>
          <p:cNvPicPr>
            <a:picLocks noChangeAspect="1"/>
          </p:cNvPicPr>
          <p:nvPr/>
        </p:nvPicPr>
        <p:blipFill>
          <a:blip r:embed="rId2"/>
          <a:stretch>
            <a:fillRect/>
          </a:stretch>
        </p:blipFill>
        <p:spPr>
          <a:xfrm>
            <a:off x="911054" y="1979319"/>
            <a:ext cx="6864691" cy="3212870"/>
          </a:xfrm>
          <a:prstGeom prst="rect">
            <a:avLst/>
          </a:prstGeom>
        </p:spPr>
      </p:pic>
    </p:spTree>
    <p:extLst>
      <p:ext uri="{BB962C8B-B14F-4D97-AF65-F5344CB8AC3E}">
        <p14:creationId xmlns:p14="http://schemas.microsoft.com/office/powerpoint/2010/main" val="164528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Information über Rahmenbedingungen </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77825" y="782192"/>
            <a:ext cx="8269288" cy="498598"/>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F12</a:t>
            </a:r>
            <a:r>
              <a:rPr lang="de-DE" altLang="de-DE" sz="1100" b="0" dirty="0">
                <a:solidFill>
                  <a:schemeClr val="folHlink"/>
                </a:solidFill>
                <a:latin typeface="Calibri" panose="020F0502020204030204" pitchFamily="34" charset="0"/>
              </a:rPr>
              <a:t>: Wie gut waren Sie am Beginn Ihres Studiums über ihr Studium und die allgemeinen Rahmenbedingungen an der Universität bzw. Fachhochschule informiert</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hat Universitäts-/FH-Abschluss oder verfolgt derzeit Studium an einer österr. Univ., FH, Akademie, n=685, Niederösterreich n=96</a:t>
            </a:r>
          </a:p>
        </p:txBody>
      </p:sp>
      <p:pic>
        <p:nvPicPr>
          <p:cNvPr id="5" name="Grafik 4">
            <a:extLst>
              <a:ext uri="{FF2B5EF4-FFF2-40B4-BE49-F238E27FC236}">
                <a16:creationId xmlns:a16="http://schemas.microsoft.com/office/drawing/2014/main" xmlns="" id="{CC8E1DBA-FEF4-4157-ABF6-EBFAC2EF0511}"/>
              </a:ext>
            </a:extLst>
          </p:cNvPr>
          <p:cNvPicPr>
            <a:picLocks noChangeAspect="1"/>
          </p:cNvPicPr>
          <p:nvPr/>
        </p:nvPicPr>
        <p:blipFill>
          <a:blip r:embed="rId2"/>
          <a:stretch>
            <a:fillRect/>
          </a:stretch>
        </p:blipFill>
        <p:spPr>
          <a:xfrm>
            <a:off x="908006" y="1979319"/>
            <a:ext cx="6870787" cy="3212870"/>
          </a:xfrm>
          <a:prstGeom prst="rect">
            <a:avLst/>
          </a:prstGeom>
        </p:spPr>
      </p:pic>
    </p:spTree>
    <p:extLst>
      <p:ext uri="{BB962C8B-B14F-4D97-AF65-F5344CB8AC3E}">
        <p14:creationId xmlns:p14="http://schemas.microsoft.com/office/powerpoint/2010/main" val="154122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Zufriedenheit mit Studienbedingungen</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3540" y="781841"/>
            <a:ext cx="8269288" cy="498598"/>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F16</a:t>
            </a:r>
            <a:r>
              <a:rPr lang="de-DE" altLang="de-DE" sz="1100" b="0" dirty="0">
                <a:solidFill>
                  <a:schemeClr val="folHlink"/>
                </a:solidFill>
                <a:latin typeface="Calibri" panose="020F0502020204030204" pitchFamily="34" charset="0"/>
              </a:rPr>
              <a:t>: Alles in allem: Wie zufrieden waren bzw. sind Sie mit den Studienbedingungen an Ihrer Universität, Fachhochschule bzw. sonstigen Hochschule</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a:t>
            </a:r>
            <a:r>
              <a:rPr lang="de-AT" altLang="de-DE" sz="1000" b="0" dirty="0">
                <a:solidFill>
                  <a:schemeClr val="folHlink"/>
                </a:solidFill>
                <a:latin typeface="Calibri" panose="020F0502020204030204" pitchFamily="34" charset="0"/>
                <a:ea typeface="ヒラギノ角ゴ Pro W3"/>
                <a:cs typeface="ヒラギノ角ゴ Pro W3"/>
              </a:rPr>
              <a:t>derzeit Studium an einer österr. Univ., FH, Akademie, n=363, </a:t>
            </a:r>
            <a:r>
              <a:rPr lang="de-AT" altLang="de-DE" sz="1000" b="0" dirty="0">
                <a:solidFill>
                  <a:schemeClr val="folHlink"/>
                </a:solidFill>
                <a:latin typeface="Calibri" panose="020F0502020204030204" pitchFamily="34" charset="0"/>
              </a:rPr>
              <a:t>Niederösterreich n=42</a:t>
            </a:r>
          </a:p>
        </p:txBody>
      </p:sp>
      <p:pic>
        <p:nvPicPr>
          <p:cNvPr id="5" name="Grafik 4">
            <a:extLst>
              <a:ext uri="{FF2B5EF4-FFF2-40B4-BE49-F238E27FC236}">
                <a16:creationId xmlns:a16="http://schemas.microsoft.com/office/drawing/2014/main" xmlns="" id="{19BA1594-2817-4285-8447-80F244987DCA}"/>
              </a:ext>
            </a:extLst>
          </p:cNvPr>
          <p:cNvPicPr>
            <a:picLocks noChangeAspect="1"/>
          </p:cNvPicPr>
          <p:nvPr/>
        </p:nvPicPr>
        <p:blipFill>
          <a:blip r:embed="rId2"/>
          <a:stretch>
            <a:fillRect/>
          </a:stretch>
        </p:blipFill>
        <p:spPr>
          <a:xfrm>
            <a:off x="895813" y="1979319"/>
            <a:ext cx="6895174" cy="3212870"/>
          </a:xfrm>
          <a:prstGeom prst="rect">
            <a:avLst/>
          </a:prstGeom>
        </p:spPr>
      </p:pic>
    </p:spTree>
    <p:extLst>
      <p:ext uri="{BB962C8B-B14F-4D97-AF65-F5344CB8AC3E}">
        <p14:creationId xmlns:p14="http://schemas.microsoft.com/office/powerpoint/2010/main" val="284310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Studienentscheidung</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4175" y="793675"/>
            <a:ext cx="8269288" cy="461665"/>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F15</a:t>
            </a:r>
            <a:r>
              <a:rPr lang="de-DE" altLang="de-DE" sz="1100" b="0" dirty="0">
                <a:solidFill>
                  <a:schemeClr val="folHlink"/>
                </a:solidFill>
                <a:latin typeface="Calibri" panose="020F0502020204030204" pitchFamily="34" charset="0"/>
              </a:rPr>
              <a:t>: Wenn Sie nochmals vor der Studienentscheidung stünden, würden Sie sich nochmals für Ihre Hochschule entscheiden</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a:p>
            <a:pPr eaLnBrk="0" hangingPunct="0">
              <a:lnSpc>
                <a:spcPct val="120000"/>
              </a:lnSpc>
            </a:pPr>
            <a:endParaRPr lang="de-DE" altLang="de-DE" sz="900" b="0" dirty="0">
              <a:solidFill>
                <a:schemeClr val="folHlink"/>
              </a:solidFill>
            </a:endParaRP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hat Universitäts-/FH-Abschluss oder verfolgt derzeit Studium an einer österr. Univ., FH, Akademie, n=685, Niederösterreich n=96</a:t>
            </a:r>
          </a:p>
        </p:txBody>
      </p:sp>
      <p:pic>
        <p:nvPicPr>
          <p:cNvPr id="2" name="Grafik 1">
            <a:extLst>
              <a:ext uri="{FF2B5EF4-FFF2-40B4-BE49-F238E27FC236}">
                <a16:creationId xmlns:a16="http://schemas.microsoft.com/office/drawing/2014/main" xmlns="" id="{962ED893-DC87-412F-8A6D-F57BC6BB0FD2}"/>
              </a:ext>
            </a:extLst>
          </p:cNvPr>
          <p:cNvPicPr>
            <a:picLocks noChangeAspect="1"/>
          </p:cNvPicPr>
          <p:nvPr/>
        </p:nvPicPr>
        <p:blipFill>
          <a:blip r:embed="rId2"/>
          <a:stretch>
            <a:fillRect/>
          </a:stretch>
        </p:blipFill>
        <p:spPr>
          <a:xfrm>
            <a:off x="987692" y="1968367"/>
            <a:ext cx="6785436" cy="3212870"/>
          </a:xfrm>
          <a:prstGeom prst="rect">
            <a:avLst/>
          </a:prstGeom>
        </p:spPr>
      </p:pic>
    </p:spTree>
    <p:extLst>
      <p:ext uri="{BB962C8B-B14F-4D97-AF65-F5344CB8AC3E}">
        <p14:creationId xmlns:p14="http://schemas.microsoft.com/office/powerpoint/2010/main" val="216603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7"/>
          <p:cNvGraphicFramePr>
            <a:graphicFrameLocks noGrp="1"/>
          </p:cNvGraphicFramePr>
          <p:nvPr>
            <p:extLst/>
          </p:nvPr>
        </p:nvGraphicFramePr>
        <p:xfrm>
          <a:off x="1888850" y="1087436"/>
          <a:ext cx="5760000" cy="1915260"/>
        </p:xfrm>
        <a:graphic>
          <a:graphicData uri="http://schemas.openxmlformats.org/drawingml/2006/table">
            <a:tbl>
              <a:tblPr/>
              <a:tblGrid>
                <a:gridCol w="352222">
                  <a:extLst>
                    <a:ext uri="{9D8B030D-6E8A-4147-A177-3AD203B41FA5}">
                      <a16:colId xmlns:a16="http://schemas.microsoft.com/office/drawing/2014/main" xmlns="" val="20000"/>
                    </a:ext>
                  </a:extLst>
                </a:gridCol>
                <a:gridCol w="5407778">
                  <a:extLst>
                    <a:ext uri="{9D8B030D-6E8A-4147-A177-3AD203B41FA5}">
                      <a16:colId xmlns:a16="http://schemas.microsoft.com/office/drawing/2014/main" xmlns="" val="20001"/>
                    </a:ext>
                  </a:extLst>
                </a:gridCol>
              </a:tblGrid>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kern="1200" cap="none" normalizeH="0" baseline="0" dirty="0">
                          <a:ln>
                            <a:noFill/>
                          </a:ln>
                          <a:solidFill>
                            <a:schemeClr val="tx1"/>
                          </a:solidFill>
                          <a:effectLst/>
                          <a:latin typeface="Calibri" panose="020F0502020204030204" pitchFamily="34" charset="0"/>
                          <a:ea typeface="+mn-ea"/>
                          <a:cs typeface="+mn-cs"/>
                        </a:rPr>
                        <a:t>1</a:t>
                      </a:r>
                      <a:endPar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Daten zur Befragung</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2</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Management Summary</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Allgemeines Image</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cap="none" normalizeH="0" baseline="0" dirty="0">
                          <a:ln>
                            <a:noFill/>
                          </a:ln>
                          <a:solidFill>
                            <a:schemeClr val="bg1"/>
                          </a:solidFill>
                          <a:effectLst/>
                          <a:latin typeface="Calibri" panose="020F0502020204030204" pitchFamily="34" charset="0"/>
                        </a:rPr>
                        <a:t>4</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1600" b="1" i="0" u="none" strike="noStrike" kern="1200" cap="none" normalizeH="0" baseline="0" dirty="0">
                          <a:ln>
                            <a:noFill/>
                          </a:ln>
                          <a:solidFill>
                            <a:schemeClr val="bg1"/>
                          </a:solidFill>
                          <a:effectLst/>
                          <a:latin typeface="Calibri" panose="020F0502020204030204" pitchFamily="34" charset="0"/>
                          <a:ea typeface="+mn-ea"/>
                          <a:cs typeface="+mn-cs"/>
                        </a:rPr>
                        <a:t>Vergleich zwischen Fachhochschule und Universität</a:t>
                      </a:r>
                      <a:endParaRPr kumimoji="0" lang="de-AT" sz="1600" b="1" i="0" u="none" strike="noStrike" kern="1200" cap="none" normalizeH="0" baseline="0" dirty="0">
                        <a:ln>
                          <a:noFill/>
                        </a:ln>
                        <a:solidFill>
                          <a:schemeClr val="bg1"/>
                        </a:solidFill>
                        <a:effectLst/>
                        <a:latin typeface="Calibri" panose="020F0502020204030204" pitchFamily="34" charset="0"/>
                        <a:ea typeface="+mn-ea"/>
                        <a:cs typeface="+mn-cs"/>
                      </a:endParaRP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extLst>
                  <a:ext uri="{0D108BD9-81ED-4DB2-BD59-A6C34878D82A}">
                    <a16:rowId xmlns:a16="http://schemas.microsoft.com/office/drawing/2014/main" xmlns="" val="10003"/>
                  </a:ext>
                </a:extLst>
              </a:tr>
            </a:tbl>
          </a:graphicData>
        </a:graphic>
      </p:graphicFrame>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dirty="0">
                <a:latin typeface="Calibri" panose="020F0502020204030204" pitchFamily="34" charset="0"/>
              </a:rPr>
              <a:t>Hauptkapitel</a:t>
            </a:r>
          </a:p>
        </p:txBody>
      </p:sp>
    </p:spTree>
    <p:extLst>
      <p:ext uri="{BB962C8B-B14F-4D97-AF65-F5344CB8AC3E}">
        <p14:creationId xmlns:p14="http://schemas.microsoft.com/office/powerpoint/2010/main" val="22109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68E7411E-C275-4A25-AA6A-E523779C71D6}"/>
              </a:ext>
            </a:extLst>
          </p:cNvPr>
          <p:cNvPicPr>
            <a:picLocks noChangeAspect="1"/>
          </p:cNvPicPr>
          <p:nvPr/>
        </p:nvPicPr>
        <p:blipFill>
          <a:blip r:embed="rId2"/>
          <a:stretch>
            <a:fillRect/>
          </a:stretch>
        </p:blipFill>
        <p:spPr>
          <a:xfrm>
            <a:off x="1152887" y="1454343"/>
            <a:ext cx="6334293" cy="4822354"/>
          </a:xfrm>
          <a:prstGeom prst="rect">
            <a:avLst/>
          </a:prstGeom>
        </p:spPr>
      </p:pic>
      <p:pic>
        <p:nvPicPr>
          <p:cNvPr id="6" name="Grafik 5"/>
          <p:cNvPicPr>
            <a:picLocks noChangeAspect="1"/>
          </p:cNvPicPr>
          <p:nvPr/>
        </p:nvPicPr>
        <p:blipFill>
          <a:blip r:embed="rId3"/>
          <a:stretch>
            <a:fillRect/>
          </a:stretch>
        </p:blipFill>
        <p:spPr>
          <a:xfrm>
            <a:off x="499169" y="1596400"/>
            <a:ext cx="548688" cy="4456562"/>
          </a:xfrm>
          <a:prstGeom prst="rect">
            <a:avLst/>
          </a:prstGeom>
        </p:spPr>
      </p:pic>
      <p:pic>
        <p:nvPicPr>
          <p:cNvPr id="7" name="Grafik 6"/>
          <p:cNvPicPr>
            <a:picLocks noChangeAspect="1"/>
          </p:cNvPicPr>
          <p:nvPr/>
        </p:nvPicPr>
        <p:blipFill>
          <a:blip r:embed="rId4"/>
          <a:stretch>
            <a:fillRect/>
          </a:stretch>
        </p:blipFill>
        <p:spPr>
          <a:xfrm>
            <a:off x="8082277" y="1599687"/>
            <a:ext cx="542591" cy="4419983"/>
          </a:xfrm>
          <a:prstGeom prst="rect">
            <a:avLst/>
          </a:prstGeom>
        </p:spPr>
      </p:pic>
      <p:sp>
        <p:nvSpPr>
          <p:cNvPr id="34817" name="Rectangle 2"/>
          <p:cNvSpPr>
            <a:spLocks noGrp="1" noChangeArrowheads="1"/>
          </p:cNvSpPr>
          <p:nvPr>
            <p:ph type="title" idx="4294967295"/>
          </p:nvPr>
        </p:nvSpPr>
        <p:spPr>
          <a:xfrm>
            <a:off x="817563" y="321235"/>
            <a:ext cx="8185150" cy="431800"/>
          </a:xfrm>
        </p:spPr>
        <p:txBody>
          <a:bodyPr/>
          <a:lstStyle/>
          <a:p>
            <a:r>
              <a:rPr lang="de-AT" dirty="0">
                <a:latin typeface="Calibri" panose="020F0502020204030204" pitchFamily="34" charset="0"/>
              </a:rPr>
              <a:t>Eigenschaftsprofil</a:t>
            </a: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77825" y="794181"/>
            <a:ext cx="8269288" cy="498598"/>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F2</a:t>
            </a:r>
            <a:r>
              <a:rPr lang="de-DE" altLang="de-DE" sz="1100" b="0" dirty="0">
                <a:solidFill>
                  <a:schemeClr val="folHlink"/>
                </a:solidFill>
                <a:latin typeface="Calibri" panose="020F0502020204030204" pitchFamily="34" charset="0"/>
              </a:rPr>
              <a:t>: </a:t>
            </a:r>
            <a:r>
              <a:rPr lang="de-AT" altLang="de-DE" sz="1100" b="0" dirty="0">
                <a:solidFill>
                  <a:schemeClr val="folHlink"/>
                </a:solidFill>
                <a:latin typeface="Calibri" panose="020F0502020204030204" pitchFamily="34" charset="0"/>
              </a:rPr>
              <a:t>Wie sehr treffen die folgenden Eigenschaften aus Ihrer Sicht auf österreichische </a:t>
            </a:r>
            <a:r>
              <a:rPr lang="de-AT" altLang="de-DE" sz="1100" b="0" u="sng" dirty="0">
                <a:solidFill>
                  <a:schemeClr val="folHlink"/>
                </a:solidFill>
                <a:latin typeface="Calibri" panose="020F0502020204030204" pitchFamily="34" charset="0"/>
              </a:rPr>
              <a:t>Fachhochschulen</a:t>
            </a:r>
            <a:r>
              <a:rPr lang="de-AT" altLang="de-DE" sz="1100" b="0" dirty="0">
                <a:solidFill>
                  <a:schemeClr val="folHlink"/>
                </a:solidFill>
                <a:latin typeface="Calibri" panose="020F0502020204030204" pitchFamily="34" charset="0"/>
              </a:rPr>
              <a:t> zu? </a:t>
            </a:r>
            <a:r>
              <a:rPr lang="de-DE" altLang="de-DE" sz="1100" b="0" dirty="0">
                <a:solidFill>
                  <a:schemeClr val="folHlink"/>
                </a:solidFill>
                <a:latin typeface="Calibri" panose="020F0502020204030204" pitchFamily="34" charset="0"/>
              </a:rPr>
              <a:t>[in Prozent</a:t>
            </a:r>
            <a:r>
              <a:rPr lang="de-DE" altLang="de-DE" sz="1100" b="0" dirty="0">
                <a:solidFill>
                  <a:schemeClr val="folHlink"/>
                </a:solidFill>
              </a:rPr>
              <a:t>]</a:t>
            </a:r>
          </a:p>
          <a:p>
            <a:pPr eaLnBrk="0" hangingPunct="0">
              <a:lnSpc>
                <a:spcPct val="120000"/>
              </a:lnSpc>
            </a:pPr>
            <a:r>
              <a:rPr lang="de-DE" altLang="de-DE" sz="1100" dirty="0">
                <a:solidFill>
                  <a:schemeClr val="folHlink"/>
                </a:solidFill>
                <a:latin typeface="Calibri" panose="020F0502020204030204" pitchFamily="34" charset="0"/>
              </a:rPr>
              <a:t>F3</a:t>
            </a:r>
            <a:r>
              <a:rPr lang="de-DE" altLang="de-DE" sz="1100" b="0" dirty="0">
                <a:solidFill>
                  <a:schemeClr val="folHlink"/>
                </a:solidFill>
                <a:latin typeface="Calibri" panose="020F0502020204030204" pitchFamily="34" charset="0"/>
              </a:rPr>
              <a:t>: Und w</a:t>
            </a:r>
            <a:r>
              <a:rPr lang="de-AT" altLang="de-DE" sz="1100" b="0" dirty="0" err="1">
                <a:solidFill>
                  <a:schemeClr val="folHlink"/>
                </a:solidFill>
                <a:latin typeface="Calibri" panose="020F0502020204030204" pitchFamily="34" charset="0"/>
              </a:rPr>
              <a:t>ie</a:t>
            </a:r>
            <a:r>
              <a:rPr lang="de-AT" altLang="de-DE" sz="1100" b="0" dirty="0">
                <a:solidFill>
                  <a:schemeClr val="folHlink"/>
                </a:solidFill>
                <a:latin typeface="Calibri" panose="020F0502020204030204" pitchFamily="34" charset="0"/>
              </a:rPr>
              <a:t> sehr treffen die folgenden Eigenschaften aus Ihrer Sicht auf österreichische </a:t>
            </a:r>
            <a:r>
              <a:rPr lang="de-AT" altLang="de-DE" sz="1100" b="0" u="sng" dirty="0">
                <a:solidFill>
                  <a:schemeClr val="folHlink"/>
                </a:solidFill>
                <a:latin typeface="Calibri" panose="020F0502020204030204" pitchFamily="34" charset="0"/>
              </a:rPr>
              <a:t>Universitäten</a:t>
            </a:r>
            <a:r>
              <a:rPr lang="de-AT" altLang="de-DE" sz="1100" b="0" dirty="0">
                <a:solidFill>
                  <a:schemeClr val="folHlink"/>
                </a:solidFill>
                <a:latin typeface="Calibri" panose="020F0502020204030204" pitchFamily="34" charset="0"/>
              </a:rPr>
              <a:t> zu? </a:t>
            </a:r>
            <a:r>
              <a:rPr lang="de-DE" altLang="de-DE" sz="1100" b="0" dirty="0">
                <a:solidFill>
                  <a:schemeClr val="folHlink"/>
                </a:solidFill>
                <a:latin typeface="Calibri" panose="020F0502020204030204" pitchFamily="34" charset="0"/>
              </a:rPr>
              <a:t>[in Prozent</a:t>
            </a:r>
            <a:r>
              <a:rPr lang="de-DE" altLang="de-DE" sz="11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Niederösterreich n=500</a:t>
            </a:r>
          </a:p>
        </p:txBody>
      </p:sp>
      <p:graphicFrame>
        <p:nvGraphicFramePr>
          <p:cNvPr id="10" name="Tabelle 9"/>
          <p:cNvGraphicFramePr>
            <a:graphicFrameLocks noGrp="1"/>
          </p:cNvGraphicFramePr>
          <p:nvPr>
            <p:extLst>
              <p:ext uri="{D42A27DB-BD31-4B8C-83A1-F6EECF244321}">
                <p14:modId xmlns:p14="http://schemas.microsoft.com/office/powerpoint/2010/main" val="3443255373"/>
              </p:ext>
            </p:extLst>
          </p:nvPr>
        </p:nvGraphicFramePr>
        <p:xfrm>
          <a:off x="1659793" y="1603367"/>
          <a:ext cx="1209675" cy="4273729"/>
        </p:xfrm>
        <a:graphic>
          <a:graphicData uri="http://schemas.openxmlformats.org/drawingml/2006/table">
            <a:tbl>
              <a:tblPr>
                <a:tableStyleId>{5C22544A-7EE6-4342-B048-85BDC9FD1C3A}</a:tableStyleId>
              </a:tblPr>
              <a:tblGrid>
                <a:gridCol w="1209675">
                  <a:extLst>
                    <a:ext uri="{9D8B030D-6E8A-4147-A177-3AD203B41FA5}">
                      <a16:colId xmlns:a16="http://schemas.microsoft.com/office/drawing/2014/main" xmlns="" val="20000"/>
                    </a:ext>
                  </a:extLst>
                </a:gridCol>
              </a:tblGrid>
              <a:tr h="315175">
                <a:tc>
                  <a:txBody>
                    <a:bodyPr/>
                    <a:lstStyle/>
                    <a:p>
                      <a:pPr algn="ctr" fontAlgn="b"/>
                      <a:r>
                        <a:rPr lang="de-AT" sz="1200" b="0" u="none" strike="noStrike" dirty="0">
                          <a:solidFill>
                            <a:schemeClr val="tx1"/>
                          </a:solidFill>
                          <a:effectLst/>
                          <a:latin typeface="Calibri" panose="020F0502020204030204" pitchFamily="34" charset="0"/>
                        </a:rPr>
                        <a:t>unnütz</a:t>
                      </a:r>
                    </a:p>
                  </a:txBody>
                  <a:tcPr marL="9525" marR="9525" marT="9525" marB="0" anchor="ctr">
                    <a:noFill/>
                  </a:tcPr>
                </a:tc>
                <a:extLst>
                  <a:ext uri="{0D108BD9-81ED-4DB2-BD59-A6C34878D82A}">
                    <a16:rowId xmlns:a16="http://schemas.microsoft.com/office/drawing/2014/main" xmlns="" val="10000"/>
                  </a:ext>
                </a:extLst>
              </a:tr>
              <a:tr h="119710">
                <a:tc>
                  <a:txBody>
                    <a:bodyPr/>
                    <a:lstStyle/>
                    <a:p>
                      <a:pPr algn="ctr" fontAlgn="b"/>
                      <a:endParaRPr lang="de-AT" sz="5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1"/>
                  </a:ext>
                </a:extLst>
              </a:tr>
              <a:tr h="369195">
                <a:tc>
                  <a:txBody>
                    <a:bodyPr/>
                    <a:lstStyle/>
                    <a:p>
                      <a:pPr algn="ctr" fontAlgn="b">
                        <a:spcBef>
                          <a:spcPts val="600"/>
                        </a:spcBef>
                      </a:pPr>
                      <a:r>
                        <a:rPr lang="de-AT" sz="1200" b="0" i="0" u="none" strike="noStrike" dirty="0">
                          <a:solidFill>
                            <a:schemeClr val="tx1"/>
                          </a:solidFill>
                          <a:effectLst/>
                          <a:latin typeface="Calibri" panose="020F0502020204030204" pitchFamily="34" charset="0"/>
                        </a:rPr>
                        <a:t/>
                      </a:r>
                      <a:br>
                        <a:rPr lang="de-AT" sz="1200" b="0" i="0" u="none" strike="noStrike" dirty="0">
                          <a:solidFill>
                            <a:schemeClr val="tx1"/>
                          </a:solidFill>
                          <a:effectLst/>
                          <a:latin typeface="Calibri" panose="020F0502020204030204" pitchFamily="34" charset="0"/>
                        </a:rPr>
                      </a:br>
                      <a:r>
                        <a:rPr lang="de-AT" sz="1200" b="0" i="0" u="none" strike="noStrike" dirty="0">
                          <a:solidFill>
                            <a:schemeClr val="tx1"/>
                          </a:solidFill>
                          <a:effectLst/>
                          <a:latin typeface="Calibri" panose="020F0502020204030204" pitchFamily="34" charset="0"/>
                        </a:rPr>
                        <a:t>richtungslos</a:t>
                      </a:r>
                    </a:p>
                  </a:txBody>
                  <a:tcPr marL="9525" marR="9525" marT="9525" marB="0" anchor="ctr">
                    <a:noFill/>
                  </a:tcPr>
                </a:tc>
                <a:extLst>
                  <a:ext uri="{0D108BD9-81ED-4DB2-BD59-A6C34878D82A}">
                    <a16:rowId xmlns:a16="http://schemas.microsoft.com/office/drawing/2014/main" xmlns="" val="10002"/>
                  </a:ext>
                </a:extLst>
              </a:tr>
              <a:tr h="291505">
                <a:tc>
                  <a:txBody>
                    <a:bodyPr/>
                    <a:lstStyle/>
                    <a:p>
                      <a:pPr algn="ctr" fontAlgn="b"/>
                      <a:endParaRPr lang="de-AT" sz="9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3"/>
                  </a:ext>
                </a:extLst>
              </a:tr>
              <a:tr h="314480">
                <a:tc>
                  <a:txBody>
                    <a:bodyPr/>
                    <a:lstStyle/>
                    <a:p>
                      <a:pPr algn="ctr" fontAlgn="b"/>
                      <a:r>
                        <a:rPr lang="de-AT" sz="1200" b="0" i="0" u="none" strike="noStrike" dirty="0">
                          <a:solidFill>
                            <a:schemeClr val="tx1"/>
                          </a:solidFill>
                          <a:effectLst/>
                          <a:latin typeface="Calibri" panose="020F0502020204030204" pitchFamily="34" charset="0"/>
                        </a:rPr>
                        <a:t>bietet keine Berufsaussichten</a:t>
                      </a:r>
                    </a:p>
                  </a:txBody>
                  <a:tcPr marL="9525" marR="9525" marT="9525" marB="0" anchor="ctr">
                    <a:noFill/>
                  </a:tcPr>
                </a:tc>
                <a:extLst>
                  <a:ext uri="{0D108BD9-81ED-4DB2-BD59-A6C34878D82A}">
                    <a16:rowId xmlns:a16="http://schemas.microsoft.com/office/drawing/2014/main" xmlns="" val="10004"/>
                  </a:ext>
                </a:extLst>
              </a:tr>
              <a:tr h="193375">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5"/>
                  </a:ext>
                </a:extLst>
              </a:tr>
              <a:tr h="386080">
                <a:tc>
                  <a:txBody>
                    <a:bodyPr/>
                    <a:lstStyle/>
                    <a:p>
                      <a:pPr algn="ctr" fontAlgn="b"/>
                      <a:r>
                        <a:rPr lang="de-AT" sz="1200" b="0" i="0" u="none" strike="noStrike" dirty="0">
                          <a:solidFill>
                            <a:schemeClr val="tx1"/>
                          </a:solidFill>
                          <a:effectLst/>
                          <a:latin typeface="Calibri" panose="020F0502020204030204" pitchFamily="34" charset="0"/>
                        </a:rPr>
                        <a:t>unwichtig</a:t>
                      </a:r>
                    </a:p>
                  </a:txBody>
                  <a:tcPr marL="9525" marR="9525" marT="9525" marB="0" anchor="ctr">
                    <a:noFill/>
                  </a:tcPr>
                </a:tc>
                <a:extLst>
                  <a:ext uri="{0D108BD9-81ED-4DB2-BD59-A6C34878D82A}">
                    <a16:rowId xmlns:a16="http://schemas.microsoft.com/office/drawing/2014/main" xmlns="" val="10006"/>
                  </a:ext>
                </a:extLst>
              </a:tr>
              <a:tr h="325120">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7"/>
                  </a:ext>
                </a:extLst>
              </a:tr>
              <a:tr h="275835">
                <a:tc>
                  <a:txBody>
                    <a:bodyPr/>
                    <a:lstStyle/>
                    <a:p>
                      <a:pPr algn="ctr" fontAlgn="b"/>
                      <a:r>
                        <a:rPr lang="de-AT" sz="1200" b="0" i="0" u="none" strike="noStrike" dirty="0">
                          <a:solidFill>
                            <a:schemeClr val="tx1"/>
                          </a:solidFill>
                          <a:effectLst/>
                          <a:latin typeface="Calibri" panose="020F0502020204030204" pitchFamily="34" charset="0"/>
                        </a:rPr>
                        <a:t>veraltet</a:t>
                      </a:r>
                    </a:p>
                  </a:txBody>
                  <a:tcPr marL="9525" marR="9525" marT="9525" marB="0" anchor="ctr">
                    <a:noFill/>
                  </a:tcPr>
                </a:tc>
                <a:extLst>
                  <a:ext uri="{0D108BD9-81ED-4DB2-BD59-A6C34878D82A}">
                    <a16:rowId xmlns:a16="http://schemas.microsoft.com/office/drawing/2014/main" xmlns="" val="10008"/>
                  </a:ext>
                </a:extLst>
              </a:tr>
              <a:tr h="293125">
                <a:tc>
                  <a:txBody>
                    <a:bodyPr/>
                    <a:lstStyle/>
                    <a:p>
                      <a:pPr algn="ctr" fontAlgn="b"/>
                      <a:endParaRPr lang="de-AT" sz="9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9"/>
                  </a:ext>
                </a:extLst>
              </a:tr>
              <a:tr h="254499">
                <a:tc>
                  <a:txBody>
                    <a:bodyPr/>
                    <a:lstStyle/>
                    <a:p>
                      <a:pPr algn="ctr" fontAlgn="b"/>
                      <a:r>
                        <a:rPr lang="de-AT" sz="1200" b="0" i="0" u="none" strike="noStrike" dirty="0">
                          <a:solidFill>
                            <a:schemeClr val="tx1"/>
                          </a:solidFill>
                          <a:effectLst/>
                          <a:latin typeface="Calibri" panose="020F0502020204030204" pitchFamily="34" charset="0"/>
                        </a:rPr>
                        <a:t>arbeitsmarktfern</a:t>
                      </a:r>
                    </a:p>
                  </a:txBody>
                  <a:tcPr marL="9525" marR="9525" marT="9525" marB="0" anchor="ctr">
                    <a:noFill/>
                  </a:tcPr>
                </a:tc>
                <a:extLst>
                  <a:ext uri="{0D108BD9-81ED-4DB2-BD59-A6C34878D82A}">
                    <a16:rowId xmlns:a16="http://schemas.microsoft.com/office/drawing/2014/main" xmlns="" val="10010"/>
                  </a:ext>
                </a:extLst>
              </a:tr>
              <a:tr h="182381">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1"/>
                  </a:ext>
                </a:extLst>
              </a:tr>
              <a:tr h="369195">
                <a:tc>
                  <a:txBody>
                    <a:bodyPr/>
                    <a:lstStyle/>
                    <a:p>
                      <a:pPr algn="ctr" fontAlgn="b"/>
                      <a:r>
                        <a:rPr lang="de-AT" sz="1200" b="0" i="0" u="none" strike="noStrike" dirty="0">
                          <a:solidFill>
                            <a:schemeClr val="tx1"/>
                          </a:solidFill>
                          <a:effectLst/>
                          <a:latin typeface="Calibri" panose="020F0502020204030204" pitchFamily="34" charset="0"/>
                        </a:rPr>
                        <a:t>wirtschafts- und industriefern</a:t>
                      </a:r>
                    </a:p>
                  </a:txBody>
                  <a:tcPr marL="9525" marR="9525" marT="9525" marB="0" anchor="ctr">
                    <a:noFill/>
                  </a:tcPr>
                </a:tc>
                <a:extLst>
                  <a:ext uri="{0D108BD9-81ED-4DB2-BD59-A6C34878D82A}">
                    <a16:rowId xmlns:a16="http://schemas.microsoft.com/office/drawing/2014/main" xmlns="" val="10012"/>
                  </a:ext>
                </a:extLst>
              </a:tr>
              <a:tr h="127801">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3"/>
                  </a:ext>
                </a:extLst>
              </a:tr>
              <a:tr h="308640">
                <a:tc>
                  <a:txBody>
                    <a:bodyPr/>
                    <a:lstStyle/>
                    <a:p>
                      <a:pPr algn="ctr" fontAlgn="b">
                        <a:lnSpc>
                          <a:spcPts val="1100"/>
                        </a:lnSpc>
                      </a:pPr>
                      <a:r>
                        <a:rPr lang="de-AT" sz="1200" b="0" i="0" u="none" strike="noStrike" dirty="0">
                          <a:solidFill>
                            <a:schemeClr val="tx1"/>
                          </a:solidFill>
                          <a:effectLst/>
                          <a:latin typeface="Calibri" panose="020F0502020204030204" pitchFamily="34" charset="0"/>
                        </a:rPr>
                        <a:t/>
                      </a:r>
                      <a:br>
                        <a:rPr lang="de-AT" sz="1200" b="0" i="0" u="none" strike="noStrike" dirty="0">
                          <a:solidFill>
                            <a:schemeClr val="tx1"/>
                          </a:solidFill>
                          <a:effectLst/>
                          <a:latin typeface="Calibri" panose="020F0502020204030204" pitchFamily="34" charset="0"/>
                        </a:rPr>
                      </a:br>
                      <a:r>
                        <a:rPr lang="de-AT" sz="1200" b="0" i="0" u="none" strike="noStrike" dirty="0">
                          <a:solidFill>
                            <a:schemeClr val="tx1"/>
                          </a:solidFill>
                          <a:effectLst/>
                          <a:latin typeface="Calibri" panose="020F0502020204030204" pitchFamily="34" charset="0"/>
                        </a:rPr>
                        <a:t>traditionell</a:t>
                      </a:r>
                    </a:p>
                  </a:txBody>
                  <a:tcPr marL="9525" marR="9525" marT="9525" marB="0" anchor="ctr">
                    <a:noFill/>
                  </a:tcPr>
                </a:tc>
                <a:extLst>
                  <a:ext uri="{0D108BD9-81ED-4DB2-BD59-A6C34878D82A}">
                    <a16:rowId xmlns:a16="http://schemas.microsoft.com/office/drawing/2014/main" xmlns="" val="10014"/>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4272798914"/>
              </p:ext>
            </p:extLst>
          </p:nvPr>
        </p:nvGraphicFramePr>
        <p:xfrm>
          <a:off x="6442931" y="1603366"/>
          <a:ext cx="1535112" cy="4306541"/>
        </p:xfrm>
        <a:graphic>
          <a:graphicData uri="http://schemas.openxmlformats.org/drawingml/2006/table">
            <a:tbl>
              <a:tblPr>
                <a:tableStyleId>{5C22544A-7EE6-4342-B048-85BDC9FD1C3A}</a:tableStyleId>
              </a:tblPr>
              <a:tblGrid>
                <a:gridCol w="1535112">
                  <a:extLst>
                    <a:ext uri="{9D8B030D-6E8A-4147-A177-3AD203B41FA5}">
                      <a16:colId xmlns:a16="http://schemas.microsoft.com/office/drawing/2014/main" xmlns="" val="20000"/>
                    </a:ext>
                  </a:extLst>
                </a:gridCol>
              </a:tblGrid>
              <a:tr h="280855">
                <a:tc>
                  <a:txBody>
                    <a:bodyPr/>
                    <a:lstStyle/>
                    <a:p>
                      <a:pPr algn="ctr" fontAlgn="b"/>
                      <a:r>
                        <a:rPr lang="de-AT" sz="1200" b="0" u="none" strike="noStrike" dirty="0">
                          <a:solidFill>
                            <a:schemeClr val="tx1"/>
                          </a:solidFill>
                          <a:effectLst/>
                          <a:latin typeface="Calibri" panose="020F0502020204030204" pitchFamily="34" charset="0"/>
                        </a:rPr>
                        <a:t>nützlich</a:t>
                      </a:r>
                    </a:p>
                  </a:txBody>
                  <a:tcPr marL="9525" marR="9525" marT="9525" marB="0" anchor="ctr">
                    <a:noFill/>
                  </a:tcPr>
                </a:tc>
                <a:extLst>
                  <a:ext uri="{0D108BD9-81ED-4DB2-BD59-A6C34878D82A}">
                    <a16:rowId xmlns:a16="http://schemas.microsoft.com/office/drawing/2014/main" xmlns="" val="10000"/>
                  </a:ext>
                </a:extLst>
              </a:tr>
              <a:tr h="94982">
                <a:tc>
                  <a:txBody>
                    <a:bodyPr/>
                    <a:lstStyle/>
                    <a:p>
                      <a:pPr algn="ctr" fontAlgn="b"/>
                      <a:endParaRPr lang="de-AT" sz="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1"/>
                  </a:ext>
                </a:extLst>
              </a:tr>
              <a:tr h="702042">
                <a:tc>
                  <a:txBody>
                    <a:bodyPr/>
                    <a:lstStyle/>
                    <a:p>
                      <a:pPr algn="ctr" fontAlgn="b"/>
                      <a:r>
                        <a:rPr lang="de-AT" sz="1200" b="0" i="0" u="none" strike="noStrike" dirty="0">
                          <a:solidFill>
                            <a:schemeClr val="tx1"/>
                          </a:solidFill>
                          <a:effectLst/>
                          <a:latin typeface="Calibri" panose="020F0502020204030204" pitchFamily="34" charset="0"/>
                        </a:rPr>
                        <a:t>zielgerichtet</a:t>
                      </a:r>
                    </a:p>
                  </a:txBody>
                  <a:tcPr marL="9525" marR="9525" marT="9525" marB="0" anchor="ctr">
                    <a:noFill/>
                  </a:tcPr>
                </a:tc>
                <a:extLst>
                  <a:ext uri="{0D108BD9-81ED-4DB2-BD59-A6C34878D82A}">
                    <a16:rowId xmlns:a16="http://schemas.microsoft.com/office/drawing/2014/main" xmlns="" val="10002"/>
                  </a:ext>
                </a:extLst>
              </a:tr>
              <a:tr h="174856">
                <a:tc>
                  <a:txBody>
                    <a:bodyPr/>
                    <a:lstStyle/>
                    <a:p>
                      <a:pPr algn="ctr" fontAlgn="b"/>
                      <a:endParaRPr lang="de-AT" sz="105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3"/>
                  </a:ext>
                </a:extLst>
              </a:tr>
              <a:tr h="376562">
                <a:tc>
                  <a:txBody>
                    <a:bodyPr/>
                    <a:lstStyle/>
                    <a:p>
                      <a:pPr algn="ctr" fontAlgn="b">
                        <a:lnSpc>
                          <a:spcPts val="1400"/>
                        </a:lnSpc>
                      </a:pPr>
                      <a:r>
                        <a:rPr lang="de-AT" sz="1200" b="0" i="0" u="none" strike="noStrike" dirty="0">
                          <a:solidFill>
                            <a:schemeClr val="tx1"/>
                          </a:solidFill>
                          <a:effectLst/>
                          <a:latin typeface="Calibri" panose="020F0502020204030204" pitchFamily="34" charset="0"/>
                        </a:rPr>
                        <a:t>bietet gute Berufsaussichten</a:t>
                      </a:r>
                    </a:p>
                  </a:txBody>
                  <a:tcPr marL="9525" marR="9525" marT="9525" marB="0" anchor="ctr">
                    <a:noFill/>
                  </a:tcPr>
                </a:tc>
                <a:extLst>
                  <a:ext uri="{0D108BD9-81ED-4DB2-BD59-A6C34878D82A}">
                    <a16:rowId xmlns:a16="http://schemas.microsoft.com/office/drawing/2014/main" xmlns="" val="10004"/>
                  </a:ext>
                </a:extLst>
              </a:tr>
              <a:tr h="281097">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5"/>
                  </a:ext>
                </a:extLst>
              </a:tr>
              <a:tr h="318307">
                <a:tc>
                  <a:txBody>
                    <a:bodyPr/>
                    <a:lstStyle/>
                    <a:p>
                      <a:pPr algn="ctr" fontAlgn="b"/>
                      <a:r>
                        <a:rPr lang="de-AT" sz="1200" b="0" i="0" u="none" strike="noStrike" dirty="0">
                          <a:solidFill>
                            <a:schemeClr val="tx1"/>
                          </a:solidFill>
                          <a:effectLst/>
                          <a:latin typeface="Calibri" panose="020F0502020204030204" pitchFamily="34" charset="0"/>
                        </a:rPr>
                        <a:t>wichtig</a:t>
                      </a:r>
                    </a:p>
                  </a:txBody>
                  <a:tcPr marL="9525" marR="9525" marT="9525" marB="0" anchor="ctr">
                    <a:noFill/>
                  </a:tcPr>
                </a:tc>
                <a:extLst>
                  <a:ext uri="{0D108BD9-81ED-4DB2-BD59-A6C34878D82A}">
                    <a16:rowId xmlns:a16="http://schemas.microsoft.com/office/drawing/2014/main" xmlns="" val="10006"/>
                  </a:ext>
                </a:extLst>
              </a:tr>
              <a:tr h="195242">
                <a:tc>
                  <a:txBody>
                    <a:bodyPr/>
                    <a:lstStyle/>
                    <a:p>
                      <a:pPr algn="ctr" fontAlgn="b"/>
                      <a:endParaRPr lang="de-AT" sz="5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7"/>
                  </a:ext>
                </a:extLst>
              </a:tr>
              <a:tr h="284475">
                <a:tc>
                  <a:txBody>
                    <a:bodyPr/>
                    <a:lstStyle/>
                    <a:p>
                      <a:pPr algn="ctr" fontAlgn="b"/>
                      <a:r>
                        <a:rPr lang="de-AT" sz="1200" b="0" i="0" u="none" strike="noStrike" dirty="0">
                          <a:solidFill>
                            <a:schemeClr val="tx1"/>
                          </a:solidFill>
                          <a:effectLst/>
                          <a:latin typeface="Calibri" panose="020F0502020204030204" pitchFamily="34" charset="0"/>
                        </a:rPr>
                        <a:t>zeitgemäß</a:t>
                      </a:r>
                    </a:p>
                  </a:txBody>
                  <a:tcPr marL="9525" marR="9525" marT="9525" marB="0" anchor="ctr">
                    <a:noFill/>
                  </a:tcPr>
                </a:tc>
                <a:extLst>
                  <a:ext uri="{0D108BD9-81ED-4DB2-BD59-A6C34878D82A}">
                    <a16:rowId xmlns:a16="http://schemas.microsoft.com/office/drawing/2014/main" xmlns="" val="10008"/>
                  </a:ext>
                </a:extLst>
              </a:tr>
              <a:tr h="218419">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9"/>
                  </a:ext>
                </a:extLst>
              </a:tr>
              <a:tr h="262471">
                <a:tc>
                  <a:txBody>
                    <a:bodyPr/>
                    <a:lstStyle/>
                    <a:p>
                      <a:pPr algn="ctr" fontAlgn="b"/>
                      <a:r>
                        <a:rPr lang="de-AT" sz="1200" b="0" i="0" u="none" strike="noStrike" dirty="0">
                          <a:solidFill>
                            <a:schemeClr val="tx1"/>
                          </a:solidFill>
                          <a:effectLst/>
                          <a:latin typeface="Calibri" panose="020F0502020204030204" pitchFamily="34" charset="0"/>
                        </a:rPr>
                        <a:t>arbeitsmarktrelevant</a:t>
                      </a:r>
                    </a:p>
                  </a:txBody>
                  <a:tcPr marL="9525" marR="9525" marT="9525" marB="0" anchor="ctr">
                    <a:noFill/>
                  </a:tcPr>
                </a:tc>
                <a:extLst>
                  <a:ext uri="{0D108BD9-81ED-4DB2-BD59-A6C34878D82A}">
                    <a16:rowId xmlns:a16="http://schemas.microsoft.com/office/drawing/2014/main" xmlns="" val="10010"/>
                  </a:ext>
                </a:extLst>
              </a:tr>
              <a:tr h="207591">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1"/>
                  </a:ext>
                </a:extLst>
              </a:tr>
              <a:tr h="387040">
                <a:tc>
                  <a:txBody>
                    <a:bodyPr/>
                    <a:lstStyle/>
                    <a:p>
                      <a:pPr algn="ctr" fontAlgn="b"/>
                      <a:r>
                        <a:rPr lang="de-AT" sz="1200" b="0" i="0" u="none" strike="noStrike" dirty="0">
                          <a:solidFill>
                            <a:schemeClr val="tx1"/>
                          </a:solidFill>
                          <a:effectLst/>
                          <a:latin typeface="Calibri" panose="020F0502020204030204" pitchFamily="34" charset="0"/>
                        </a:rPr>
                        <a:t>wirtschafts- und industrienahe</a:t>
                      </a:r>
                    </a:p>
                  </a:txBody>
                  <a:tcPr marL="9525" marR="9525" marT="9525" marB="0" anchor="ctr">
                    <a:noFill/>
                  </a:tcPr>
                </a:tc>
                <a:extLst>
                  <a:ext uri="{0D108BD9-81ED-4DB2-BD59-A6C34878D82A}">
                    <a16:rowId xmlns:a16="http://schemas.microsoft.com/office/drawing/2014/main" xmlns="" val="10012"/>
                  </a:ext>
                </a:extLst>
              </a:tr>
              <a:tr h="198432">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3"/>
                  </a:ext>
                </a:extLst>
              </a:tr>
              <a:tr h="324170">
                <a:tc>
                  <a:txBody>
                    <a:bodyPr/>
                    <a:lstStyle/>
                    <a:p>
                      <a:pPr algn="ctr" fontAlgn="b">
                        <a:lnSpc>
                          <a:spcPts val="1200"/>
                        </a:lnSpc>
                      </a:pPr>
                      <a:r>
                        <a:rPr lang="de-AT" sz="1200" b="0" i="0" u="none" strike="noStrike" dirty="0">
                          <a:solidFill>
                            <a:schemeClr val="tx1"/>
                          </a:solidFill>
                          <a:effectLst/>
                          <a:latin typeface="Calibri" panose="020F0502020204030204" pitchFamily="34" charset="0"/>
                        </a:rPr>
                        <a:t/>
                      </a:r>
                      <a:br>
                        <a:rPr lang="de-AT" sz="1200" b="0" i="0" u="none" strike="noStrike" dirty="0">
                          <a:solidFill>
                            <a:schemeClr val="tx1"/>
                          </a:solidFill>
                          <a:effectLst/>
                          <a:latin typeface="Calibri" panose="020F0502020204030204" pitchFamily="34" charset="0"/>
                        </a:rPr>
                      </a:br>
                      <a:r>
                        <a:rPr lang="de-AT" sz="1200" b="0" i="0" u="none" strike="noStrike" dirty="0">
                          <a:solidFill>
                            <a:schemeClr val="tx1"/>
                          </a:solidFill>
                          <a:effectLst/>
                          <a:latin typeface="Calibri" panose="020F0502020204030204" pitchFamily="34" charset="0"/>
                        </a:rPr>
                        <a:t>modern</a:t>
                      </a:r>
                    </a:p>
                  </a:txBody>
                  <a:tcPr marL="9525" marR="9525" marT="9525" marB="0" anchor="ctr">
                    <a:noFill/>
                  </a:tcPr>
                </a:tc>
                <a:extLst>
                  <a:ext uri="{0D108BD9-81ED-4DB2-BD59-A6C34878D82A}">
                    <a16:rowId xmlns:a16="http://schemas.microsoft.com/office/drawing/2014/main" xmlns="" val="10014"/>
                  </a:ext>
                </a:extLst>
              </a:tr>
            </a:tbl>
          </a:graphicData>
        </a:graphic>
      </p:graphicFrame>
      <p:cxnSp>
        <p:nvCxnSpPr>
          <p:cNvPr id="15" name="Gerader Verbinder 14"/>
          <p:cNvCxnSpPr/>
          <p:nvPr/>
        </p:nvCxnSpPr>
        <p:spPr bwMode="auto">
          <a:xfrm>
            <a:off x="4237282" y="1603366"/>
            <a:ext cx="0" cy="442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3" name="Gruppieren 12"/>
          <p:cNvGrpSpPr/>
          <p:nvPr/>
        </p:nvGrpSpPr>
        <p:grpSpPr>
          <a:xfrm>
            <a:off x="4351330" y="6100296"/>
            <a:ext cx="1685571" cy="405759"/>
            <a:chOff x="5550621" y="6127120"/>
            <a:chExt cx="1685571" cy="405759"/>
          </a:xfrm>
        </p:grpSpPr>
        <p:sp>
          <p:nvSpPr>
            <p:cNvPr id="8" name="Textfeld 7"/>
            <p:cNvSpPr txBox="1"/>
            <p:nvPr/>
          </p:nvSpPr>
          <p:spPr>
            <a:xfrm>
              <a:off x="5595816" y="6127120"/>
              <a:ext cx="1640376" cy="261610"/>
            </a:xfrm>
            <a:prstGeom prst="rect">
              <a:avLst/>
            </a:prstGeom>
            <a:noFill/>
          </p:spPr>
          <p:txBody>
            <a:bodyPr wrap="square" rtlCol="0">
              <a:spAutoFit/>
            </a:bodyPr>
            <a:lstStyle/>
            <a:p>
              <a:r>
                <a:rPr lang="de-AT" sz="1100" b="0" dirty="0">
                  <a:latin typeface="Calibri" panose="020F0502020204030204" pitchFamily="34" charset="0"/>
                </a:rPr>
                <a:t>Fachhochschule</a:t>
              </a:r>
            </a:p>
          </p:txBody>
        </p:sp>
        <p:sp>
          <p:nvSpPr>
            <p:cNvPr id="18" name="Textfeld 17"/>
            <p:cNvSpPr txBox="1"/>
            <p:nvPr/>
          </p:nvSpPr>
          <p:spPr>
            <a:xfrm>
              <a:off x="5595816" y="6271269"/>
              <a:ext cx="1640376" cy="261610"/>
            </a:xfrm>
            <a:prstGeom prst="rect">
              <a:avLst/>
            </a:prstGeom>
            <a:noFill/>
          </p:spPr>
          <p:txBody>
            <a:bodyPr wrap="square" rtlCol="0">
              <a:spAutoFit/>
            </a:bodyPr>
            <a:lstStyle/>
            <a:p>
              <a:r>
                <a:rPr lang="de-AT" sz="1100" b="0" dirty="0">
                  <a:latin typeface="Calibri" panose="020F0502020204030204" pitchFamily="34" charset="0"/>
                </a:rPr>
                <a:t>Universität</a:t>
              </a:r>
            </a:p>
          </p:txBody>
        </p:sp>
        <p:sp>
          <p:nvSpPr>
            <p:cNvPr id="11" name="Rechteck 10"/>
            <p:cNvSpPr/>
            <p:nvPr/>
          </p:nvSpPr>
          <p:spPr bwMode="auto">
            <a:xfrm>
              <a:off x="5550621" y="6223008"/>
              <a:ext cx="90389" cy="90639"/>
            </a:xfrm>
            <a:prstGeom prst="rect">
              <a:avLst/>
            </a:prstGeom>
            <a:solidFill>
              <a:srgbClr val="1F49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a:ln>
                  <a:noFill/>
                </a:ln>
                <a:solidFill>
                  <a:srgbClr val="000000"/>
                </a:solidFill>
                <a:effectLst/>
                <a:latin typeface="Verdana" pitchFamily="34" charset="0"/>
              </a:endParaRPr>
            </a:p>
          </p:txBody>
        </p:sp>
        <p:sp>
          <p:nvSpPr>
            <p:cNvPr id="20" name="Rechteck 19"/>
            <p:cNvSpPr/>
            <p:nvPr/>
          </p:nvSpPr>
          <p:spPr bwMode="auto">
            <a:xfrm>
              <a:off x="5550621" y="6369467"/>
              <a:ext cx="90389" cy="90639"/>
            </a:xfrm>
            <a:prstGeom prst="rect">
              <a:avLst/>
            </a:prstGeom>
            <a:solidFill>
              <a:srgbClr val="79AD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a:ln>
                  <a:noFill/>
                </a:ln>
                <a:solidFill>
                  <a:srgbClr val="000000"/>
                </a:solidFill>
                <a:effectLst/>
                <a:latin typeface="Verdana" pitchFamily="34" charset="0"/>
              </a:endParaRPr>
            </a:p>
          </p:txBody>
        </p:sp>
      </p:grpSp>
      <p:graphicFrame>
        <p:nvGraphicFramePr>
          <p:cNvPr id="16" name="Tabelle 15">
            <a:extLst>
              <a:ext uri="{FF2B5EF4-FFF2-40B4-BE49-F238E27FC236}">
                <a16:creationId xmlns:a16="http://schemas.microsoft.com/office/drawing/2014/main" xmlns="" id="{006E1E90-37D7-4919-AC4F-2DC7F6D3B2BA}"/>
              </a:ext>
            </a:extLst>
          </p:cNvPr>
          <p:cNvGraphicFramePr>
            <a:graphicFrameLocks noGrp="1"/>
          </p:cNvGraphicFramePr>
          <p:nvPr>
            <p:extLst/>
          </p:nvPr>
        </p:nvGraphicFramePr>
        <p:xfrm>
          <a:off x="7252145" y="362381"/>
          <a:ext cx="1444625" cy="304800"/>
        </p:xfrm>
        <a:graphic>
          <a:graphicData uri="http://schemas.openxmlformats.org/drawingml/2006/table">
            <a:tbl>
              <a:tblPr firstRow="1" bandRow="1">
                <a:tableStyleId>{F5AB1C69-6EDB-4FF4-983F-18BD219EF322}</a:tableStyleId>
              </a:tblPr>
              <a:tblGrid>
                <a:gridCol w="1444625">
                  <a:extLst>
                    <a:ext uri="{9D8B030D-6E8A-4147-A177-3AD203B41FA5}">
                      <a16:colId xmlns:a16="http://schemas.microsoft.com/office/drawing/2014/main" xmlns="" val="20000"/>
                    </a:ext>
                  </a:extLst>
                </a:gridCol>
              </a:tblGrid>
              <a:tr h="214183">
                <a:tc>
                  <a:txBody>
                    <a:bodyPr/>
                    <a:lstStyle/>
                    <a:p>
                      <a:pPr algn="ctr"/>
                      <a:r>
                        <a:rPr lang="de-AT" sz="1400" b="1" dirty="0">
                          <a:solidFill>
                            <a:schemeClr val="bg1"/>
                          </a:solidFill>
                          <a:latin typeface="Calibri" panose="020F0502020204030204" pitchFamily="34" charset="0"/>
                        </a:rPr>
                        <a:t>Universität</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79ADD4"/>
                    </a:solidFill>
                  </a:tcPr>
                </a:tc>
                <a:extLst>
                  <a:ext uri="{0D108BD9-81ED-4DB2-BD59-A6C34878D82A}">
                    <a16:rowId xmlns:a16="http://schemas.microsoft.com/office/drawing/2014/main" xmlns="" val="10000"/>
                  </a:ext>
                </a:extLst>
              </a:tr>
            </a:tbl>
          </a:graphicData>
        </a:graphic>
      </p:graphicFrame>
      <p:graphicFrame>
        <p:nvGraphicFramePr>
          <p:cNvPr id="17" name="Tabelle 16">
            <a:extLst>
              <a:ext uri="{FF2B5EF4-FFF2-40B4-BE49-F238E27FC236}">
                <a16:creationId xmlns:a16="http://schemas.microsoft.com/office/drawing/2014/main" xmlns="" id="{4983A7E2-10D6-4726-9D90-084D9C251783}"/>
              </a:ext>
            </a:extLst>
          </p:cNvPr>
          <p:cNvGraphicFramePr>
            <a:graphicFrameLocks noGrp="1"/>
          </p:cNvGraphicFramePr>
          <p:nvPr>
            <p:extLst/>
          </p:nvPr>
        </p:nvGraphicFramePr>
        <p:xfrm>
          <a:off x="7256463" y="38735"/>
          <a:ext cx="1444625" cy="304800"/>
        </p:xfrm>
        <a:graphic>
          <a:graphicData uri="http://schemas.openxmlformats.org/drawingml/2006/table">
            <a:tbl>
              <a:tblPr firstRow="1" bandRow="1">
                <a:tableStyleId>{F5AB1C69-6EDB-4FF4-983F-18BD219EF322}</a:tableStyleId>
              </a:tblPr>
              <a:tblGrid>
                <a:gridCol w="1444625">
                  <a:extLst>
                    <a:ext uri="{9D8B030D-6E8A-4147-A177-3AD203B41FA5}">
                      <a16:colId xmlns:a16="http://schemas.microsoft.com/office/drawing/2014/main" xmlns="" val="20000"/>
                    </a:ext>
                  </a:extLst>
                </a:gridCol>
              </a:tblGrid>
              <a:tr h="0">
                <a:tc>
                  <a:txBody>
                    <a:bodyPr/>
                    <a:lstStyle/>
                    <a:p>
                      <a:pPr algn="ctr"/>
                      <a:r>
                        <a:rPr lang="de-AT" sz="1400" dirty="0">
                          <a:solidFill>
                            <a:schemeClr val="bg1"/>
                          </a:solidFill>
                          <a:latin typeface="Calibri" panose="020F0502020204030204" pitchFamily="34" charset="0"/>
                        </a:rPr>
                        <a:t>Fachhochschule</a:t>
                      </a:r>
                    </a:p>
                  </a:txBody>
                  <a:tcPr marL="91382" marR="91382">
                    <a:lnB w="38100" cmpd="sng">
                      <a:noFill/>
                    </a:lnB>
                    <a:solidFill>
                      <a:srgbClr val="1F497D"/>
                    </a:solidFill>
                  </a:tcPr>
                </a:tc>
                <a:extLst>
                  <a:ext uri="{0D108BD9-81ED-4DB2-BD59-A6C34878D82A}">
                    <a16:rowId xmlns:a16="http://schemas.microsoft.com/office/drawing/2014/main" xmlns="" val="10000"/>
                  </a:ext>
                </a:extLst>
              </a:tr>
            </a:tbl>
          </a:graphicData>
        </a:graphic>
      </p:graphicFrame>
      <p:graphicFrame>
        <p:nvGraphicFramePr>
          <p:cNvPr id="21" name="Tabelle 20">
            <a:extLst>
              <a:ext uri="{FF2B5EF4-FFF2-40B4-BE49-F238E27FC236}">
                <a16:creationId xmlns:a16="http://schemas.microsoft.com/office/drawing/2014/main" xmlns="" id="{C0DD7FDF-7623-4945-96B8-30463C469493}"/>
              </a:ext>
            </a:extLst>
          </p:cNvPr>
          <p:cNvGraphicFramePr>
            <a:graphicFrameLocks noGrp="1"/>
          </p:cNvGraphicFramePr>
          <p:nvPr>
            <p:extLst>
              <p:ext uri="{D42A27DB-BD31-4B8C-83A1-F6EECF244321}">
                <p14:modId xmlns:p14="http://schemas.microsoft.com/office/powerpoint/2010/main" val="1011980676"/>
              </p:ext>
            </p:extLst>
          </p:nvPr>
        </p:nvGraphicFramePr>
        <p:xfrm>
          <a:off x="695183" y="1336289"/>
          <a:ext cx="378351" cy="274320"/>
        </p:xfrm>
        <a:graphic>
          <a:graphicData uri="http://schemas.openxmlformats.org/drawingml/2006/table">
            <a:tbl>
              <a:tblPr firstRow="1" bandRow="1">
                <a:tableStyleId>{F5AB1C69-6EDB-4FF4-983F-18BD219EF322}</a:tableStyleId>
              </a:tblPr>
              <a:tblGrid>
                <a:gridCol w="378351">
                  <a:extLst>
                    <a:ext uri="{9D8B030D-6E8A-4147-A177-3AD203B41FA5}">
                      <a16:colId xmlns:a16="http://schemas.microsoft.com/office/drawing/2014/main" xmlns="" val="20000"/>
                    </a:ext>
                  </a:extLst>
                </a:gridCol>
              </a:tblGrid>
              <a:tr h="252000">
                <a:tc>
                  <a:txBody>
                    <a:bodyPr/>
                    <a:lstStyle/>
                    <a:p>
                      <a:pPr algn="ctr"/>
                      <a:r>
                        <a:rPr lang="de-AT" sz="1200" b="1" dirty="0">
                          <a:solidFill>
                            <a:schemeClr val="tx1"/>
                          </a:solidFill>
                          <a:latin typeface="Calibri" panose="020F0502020204030204" pitchFamily="34" charset="0"/>
                        </a:rPr>
                        <a:t>Ö</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FAC090"/>
                    </a:solidFill>
                  </a:tcPr>
                </a:tc>
                <a:extLst>
                  <a:ext uri="{0D108BD9-81ED-4DB2-BD59-A6C34878D82A}">
                    <a16:rowId xmlns:a16="http://schemas.microsoft.com/office/drawing/2014/main" xmlns="" val="10000"/>
                  </a:ext>
                </a:extLst>
              </a:tr>
            </a:tbl>
          </a:graphicData>
        </a:graphic>
      </p:graphicFrame>
      <p:grpSp>
        <p:nvGrpSpPr>
          <p:cNvPr id="19" name="Gruppieren 18"/>
          <p:cNvGrpSpPr/>
          <p:nvPr/>
        </p:nvGrpSpPr>
        <p:grpSpPr>
          <a:xfrm>
            <a:off x="702498" y="1596400"/>
            <a:ext cx="359664" cy="4396530"/>
            <a:chOff x="702498" y="1596400"/>
            <a:chExt cx="359664" cy="4396530"/>
          </a:xfrm>
        </p:grpSpPr>
        <p:cxnSp>
          <p:nvCxnSpPr>
            <p:cNvPr id="22" name="Gerader Verbinder 21">
              <a:extLst>
                <a:ext uri="{FF2B5EF4-FFF2-40B4-BE49-F238E27FC236}">
                  <a16:creationId xmlns:a16="http://schemas.microsoft.com/office/drawing/2014/main" xmlns="" id="{AB6CE432-06F8-42FE-B503-8C2421BA5125}"/>
                </a:ext>
              </a:extLst>
            </p:cNvPr>
            <p:cNvCxnSpPr/>
            <p:nvPr/>
          </p:nvCxnSpPr>
          <p:spPr bwMode="auto">
            <a:xfrm>
              <a:off x="1062162" y="1600930"/>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9" name="Gerader Verbinder 28">
              <a:extLst>
                <a:ext uri="{FF2B5EF4-FFF2-40B4-BE49-F238E27FC236}">
                  <a16:creationId xmlns:a16="http://schemas.microsoft.com/office/drawing/2014/main" xmlns="" id="{AB6CE432-06F8-42FE-B503-8C2421BA5125}"/>
                </a:ext>
              </a:extLst>
            </p:cNvPr>
            <p:cNvCxnSpPr/>
            <p:nvPr/>
          </p:nvCxnSpPr>
          <p:spPr bwMode="auto">
            <a:xfrm>
              <a:off x="702498" y="1596400"/>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pSp>
        <p:nvGrpSpPr>
          <p:cNvPr id="26" name="Gruppieren 25"/>
          <p:cNvGrpSpPr/>
          <p:nvPr/>
        </p:nvGrpSpPr>
        <p:grpSpPr>
          <a:xfrm>
            <a:off x="8068767" y="1578721"/>
            <a:ext cx="357363" cy="4394700"/>
            <a:chOff x="8068767" y="1578721"/>
            <a:chExt cx="357363" cy="4394700"/>
          </a:xfrm>
        </p:grpSpPr>
        <p:cxnSp>
          <p:nvCxnSpPr>
            <p:cNvPr id="24" name="Gerader Verbinder 23">
              <a:extLst>
                <a:ext uri="{FF2B5EF4-FFF2-40B4-BE49-F238E27FC236}">
                  <a16:creationId xmlns:a16="http://schemas.microsoft.com/office/drawing/2014/main" xmlns="" id="{2D028053-0ABA-4AEC-803F-01B4DE1FD700}"/>
                </a:ext>
              </a:extLst>
            </p:cNvPr>
            <p:cNvCxnSpPr/>
            <p:nvPr/>
          </p:nvCxnSpPr>
          <p:spPr bwMode="auto">
            <a:xfrm>
              <a:off x="8068767" y="1578721"/>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30" name="Gerader Verbinder 29">
              <a:extLst>
                <a:ext uri="{FF2B5EF4-FFF2-40B4-BE49-F238E27FC236}">
                  <a16:creationId xmlns:a16="http://schemas.microsoft.com/office/drawing/2014/main" xmlns="" id="{AB6CE432-06F8-42FE-B503-8C2421BA5125}"/>
                </a:ext>
              </a:extLst>
            </p:cNvPr>
            <p:cNvCxnSpPr/>
            <p:nvPr/>
          </p:nvCxnSpPr>
          <p:spPr bwMode="auto">
            <a:xfrm>
              <a:off x="8426130" y="1581421"/>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aphicFrame>
        <p:nvGraphicFramePr>
          <p:cNvPr id="31" name="Tabelle 30">
            <a:extLst>
              <a:ext uri="{FF2B5EF4-FFF2-40B4-BE49-F238E27FC236}">
                <a16:creationId xmlns:a16="http://schemas.microsoft.com/office/drawing/2014/main" xmlns="" id="{C0DD7FDF-7623-4945-96B8-30463C469493}"/>
              </a:ext>
            </a:extLst>
          </p:cNvPr>
          <p:cNvGraphicFramePr>
            <a:graphicFrameLocks noGrp="1"/>
          </p:cNvGraphicFramePr>
          <p:nvPr>
            <p:extLst>
              <p:ext uri="{D42A27DB-BD31-4B8C-83A1-F6EECF244321}">
                <p14:modId xmlns:p14="http://schemas.microsoft.com/office/powerpoint/2010/main" val="1764866268"/>
              </p:ext>
            </p:extLst>
          </p:nvPr>
        </p:nvGraphicFramePr>
        <p:xfrm>
          <a:off x="8064533" y="1305600"/>
          <a:ext cx="378351" cy="274320"/>
        </p:xfrm>
        <a:graphic>
          <a:graphicData uri="http://schemas.openxmlformats.org/drawingml/2006/table">
            <a:tbl>
              <a:tblPr firstRow="1" bandRow="1">
                <a:tableStyleId>{F5AB1C69-6EDB-4FF4-983F-18BD219EF322}</a:tableStyleId>
              </a:tblPr>
              <a:tblGrid>
                <a:gridCol w="378351">
                  <a:extLst>
                    <a:ext uri="{9D8B030D-6E8A-4147-A177-3AD203B41FA5}">
                      <a16:colId xmlns:a16="http://schemas.microsoft.com/office/drawing/2014/main" xmlns="" val="20000"/>
                    </a:ext>
                  </a:extLst>
                </a:gridCol>
              </a:tblGrid>
              <a:tr h="252000">
                <a:tc>
                  <a:txBody>
                    <a:bodyPr/>
                    <a:lstStyle/>
                    <a:p>
                      <a:pPr algn="ctr"/>
                      <a:r>
                        <a:rPr lang="de-AT" sz="1200" b="1" dirty="0">
                          <a:solidFill>
                            <a:schemeClr val="bg1"/>
                          </a:solidFill>
                          <a:latin typeface="Calibri" panose="020F0502020204030204" pitchFamily="34" charset="0"/>
                        </a:rPr>
                        <a:t>Ö</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1F497D"/>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11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2B737428-E907-4AED-9833-FEC65D04DB22}"/>
              </a:ext>
            </a:extLst>
          </p:cNvPr>
          <p:cNvPicPr>
            <a:picLocks noChangeAspect="1"/>
          </p:cNvPicPr>
          <p:nvPr/>
        </p:nvPicPr>
        <p:blipFill>
          <a:blip r:embed="rId2"/>
          <a:stretch>
            <a:fillRect/>
          </a:stretch>
        </p:blipFill>
        <p:spPr>
          <a:xfrm>
            <a:off x="1961042" y="1421360"/>
            <a:ext cx="5572227" cy="4938188"/>
          </a:xfrm>
          <a:prstGeom prst="rect">
            <a:avLst/>
          </a:prstGeom>
        </p:spPr>
      </p:pic>
      <p:pic>
        <p:nvPicPr>
          <p:cNvPr id="4" name="Grafik 3"/>
          <p:cNvPicPr>
            <a:picLocks noChangeAspect="1"/>
          </p:cNvPicPr>
          <p:nvPr/>
        </p:nvPicPr>
        <p:blipFill>
          <a:blip r:embed="rId3"/>
          <a:stretch>
            <a:fillRect/>
          </a:stretch>
        </p:blipFill>
        <p:spPr>
          <a:xfrm>
            <a:off x="509324" y="1503080"/>
            <a:ext cx="560881" cy="4773582"/>
          </a:xfrm>
          <a:prstGeom prst="rect">
            <a:avLst/>
          </a:prstGeom>
        </p:spPr>
      </p:pic>
      <p:grpSp>
        <p:nvGrpSpPr>
          <p:cNvPr id="21" name="Gruppieren 20"/>
          <p:cNvGrpSpPr/>
          <p:nvPr/>
        </p:nvGrpSpPr>
        <p:grpSpPr>
          <a:xfrm>
            <a:off x="4351330" y="6148421"/>
            <a:ext cx="1685571" cy="405759"/>
            <a:chOff x="5550621" y="6127120"/>
            <a:chExt cx="1685571" cy="405759"/>
          </a:xfrm>
        </p:grpSpPr>
        <p:sp>
          <p:nvSpPr>
            <p:cNvPr id="22" name="Textfeld 21"/>
            <p:cNvSpPr txBox="1"/>
            <p:nvPr/>
          </p:nvSpPr>
          <p:spPr>
            <a:xfrm>
              <a:off x="5595816" y="6127120"/>
              <a:ext cx="1640376" cy="261610"/>
            </a:xfrm>
            <a:prstGeom prst="rect">
              <a:avLst/>
            </a:prstGeom>
            <a:noFill/>
          </p:spPr>
          <p:txBody>
            <a:bodyPr wrap="square" rtlCol="0">
              <a:spAutoFit/>
            </a:bodyPr>
            <a:lstStyle/>
            <a:p>
              <a:r>
                <a:rPr lang="de-AT" sz="1100" b="0" dirty="0">
                  <a:latin typeface="Calibri" panose="020F0502020204030204" pitchFamily="34" charset="0"/>
                </a:rPr>
                <a:t>Fachhochschule</a:t>
              </a:r>
            </a:p>
          </p:txBody>
        </p:sp>
        <p:sp>
          <p:nvSpPr>
            <p:cNvPr id="23" name="Textfeld 22"/>
            <p:cNvSpPr txBox="1"/>
            <p:nvPr/>
          </p:nvSpPr>
          <p:spPr>
            <a:xfrm>
              <a:off x="5595816" y="6271269"/>
              <a:ext cx="1640376" cy="261610"/>
            </a:xfrm>
            <a:prstGeom prst="rect">
              <a:avLst/>
            </a:prstGeom>
            <a:noFill/>
          </p:spPr>
          <p:txBody>
            <a:bodyPr wrap="square" rtlCol="0">
              <a:spAutoFit/>
            </a:bodyPr>
            <a:lstStyle/>
            <a:p>
              <a:r>
                <a:rPr lang="de-AT" sz="1100" b="0" dirty="0">
                  <a:latin typeface="Calibri" panose="020F0502020204030204" pitchFamily="34" charset="0"/>
                </a:rPr>
                <a:t>Universität</a:t>
              </a:r>
            </a:p>
          </p:txBody>
        </p:sp>
        <p:sp>
          <p:nvSpPr>
            <p:cNvPr id="24" name="Rechteck 23"/>
            <p:cNvSpPr/>
            <p:nvPr/>
          </p:nvSpPr>
          <p:spPr bwMode="auto">
            <a:xfrm>
              <a:off x="5550621" y="6223008"/>
              <a:ext cx="90389" cy="90639"/>
            </a:xfrm>
            <a:prstGeom prst="rect">
              <a:avLst/>
            </a:prstGeom>
            <a:solidFill>
              <a:srgbClr val="1F49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a:ln>
                  <a:noFill/>
                </a:ln>
                <a:solidFill>
                  <a:srgbClr val="000000"/>
                </a:solidFill>
                <a:effectLst/>
                <a:latin typeface="Verdana" pitchFamily="34" charset="0"/>
              </a:endParaRPr>
            </a:p>
          </p:txBody>
        </p:sp>
        <p:sp>
          <p:nvSpPr>
            <p:cNvPr id="25" name="Rechteck 24"/>
            <p:cNvSpPr/>
            <p:nvPr/>
          </p:nvSpPr>
          <p:spPr bwMode="auto">
            <a:xfrm>
              <a:off x="5550621" y="6369467"/>
              <a:ext cx="90389" cy="90639"/>
            </a:xfrm>
            <a:prstGeom prst="rect">
              <a:avLst/>
            </a:prstGeom>
            <a:solidFill>
              <a:srgbClr val="79AD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a:ln>
                  <a:noFill/>
                </a:ln>
                <a:solidFill>
                  <a:srgbClr val="000000"/>
                </a:solidFill>
                <a:effectLst/>
                <a:latin typeface="Verdana" pitchFamily="34" charset="0"/>
              </a:endParaRPr>
            </a:p>
          </p:txBody>
        </p:sp>
      </p:grpSp>
      <p:sp>
        <p:nvSpPr>
          <p:cNvPr id="34817" name="Rectangle 2"/>
          <p:cNvSpPr>
            <a:spLocks noGrp="1" noChangeArrowheads="1"/>
          </p:cNvSpPr>
          <p:nvPr>
            <p:ph type="title" idx="4294967295"/>
          </p:nvPr>
        </p:nvSpPr>
        <p:spPr>
          <a:xfrm>
            <a:off x="817563" y="321235"/>
            <a:ext cx="8185150" cy="431800"/>
          </a:xfrm>
        </p:spPr>
        <p:txBody>
          <a:bodyPr/>
          <a:lstStyle/>
          <a:p>
            <a:r>
              <a:rPr lang="de-AT" dirty="0">
                <a:latin typeface="Calibri" panose="020F0502020204030204" pitchFamily="34" charset="0"/>
              </a:rPr>
              <a:t>Eigenschaftsprofil</a:t>
            </a: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4175" y="762314"/>
            <a:ext cx="8269288" cy="498598"/>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F2</a:t>
            </a:r>
            <a:r>
              <a:rPr lang="de-DE" altLang="de-DE" sz="1100" b="0" dirty="0">
                <a:solidFill>
                  <a:schemeClr val="folHlink"/>
                </a:solidFill>
                <a:latin typeface="Calibri" panose="020F0502020204030204" pitchFamily="34" charset="0"/>
              </a:rPr>
              <a:t>: </a:t>
            </a:r>
            <a:r>
              <a:rPr lang="de-AT" altLang="de-DE" sz="1100" b="0" dirty="0">
                <a:solidFill>
                  <a:schemeClr val="folHlink"/>
                </a:solidFill>
                <a:latin typeface="Calibri" panose="020F0502020204030204" pitchFamily="34" charset="0"/>
              </a:rPr>
              <a:t>Wie sehr treffen die folgenden Eigenschaften aus Ihrer Sicht auf österreichische </a:t>
            </a:r>
            <a:r>
              <a:rPr lang="de-AT" altLang="de-DE" sz="1100" b="0" u="sng" dirty="0">
                <a:solidFill>
                  <a:schemeClr val="folHlink"/>
                </a:solidFill>
                <a:latin typeface="Calibri" panose="020F0502020204030204" pitchFamily="34" charset="0"/>
              </a:rPr>
              <a:t>Fachhochschulen</a:t>
            </a:r>
            <a:r>
              <a:rPr lang="de-AT" altLang="de-DE" sz="1100" b="0" dirty="0">
                <a:solidFill>
                  <a:schemeClr val="folHlink"/>
                </a:solidFill>
                <a:latin typeface="Calibri" panose="020F0502020204030204" pitchFamily="34" charset="0"/>
              </a:rPr>
              <a:t> zu? </a:t>
            </a:r>
            <a:r>
              <a:rPr lang="de-DE" altLang="de-DE" sz="1100" b="0" dirty="0">
                <a:solidFill>
                  <a:schemeClr val="folHlink"/>
                </a:solidFill>
                <a:latin typeface="Calibri" panose="020F0502020204030204" pitchFamily="34" charset="0"/>
              </a:rPr>
              <a:t>[in Prozent</a:t>
            </a:r>
            <a:r>
              <a:rPr lang="de-DE" altLang="de-DE" sz="1100" b="0" dirty="0">
                <a:solidFill>
                  <a:schemeClr val="folHlink"/>
                </a:solidFill>
              </a:rPr>
              <a:t>]</a:t>
            </a:r>
          </a:p>
          <a:p>
            <a:pPr eaLnBrk="0" hangingPunct="0">
              <a:lnSpc>
                <a:spcPct val="120000"/>
              </a:lnSpc>
            </a:pPr>
            <a:r>
              <a:rPr lang="de-DE" altLang="de-DE" sz="1100" dirty="0">
                <a:solidFill>
                  <a:schemeClr val="folHlink"/>
                </a:solidFill>
                <a:latin typeface="Calibri" panose="020F0502020204030204" pitchFamily="34" charset="0"/>
              </a:rPr>
              <a:t>F3</a:t>
            </a:r>
            <a:r>
              <a:rPr lang="de-DE" altLang="de-DE" sz="1100" b="0" dirty="0">
                <a:solidFill>
                  <a:schemeClr val="folHlink"/>
                </a:solidFill>
                <a:latin typeface="Calibri" panose="020F0502020204030204" pitchFamily="34" charset="0"/>
              </a:rPr>
              <a:t>: Und w</a:t>
            </a:r>
            <a:r>
              <a:rPr lang="de-AT" altLang="de-DE" sz="1100" b="0" dirty="0" err="1">
                <a:solidFill>
                  <a:schemeClr val="folHlink"/>
                </a:solidFill>
                <a:latin typeface="Calibri" panose="020F0502020204030204" pitchFamily="34" charset="0"/>
              </a:rPr>
              <a:t>ie</a:t>
            </a:r>
            <a:r>
              <a:rPr lang="de-AT" altLang="de-DE" sz="1100" b="0" dirty="0">
                <a:solidFill>
                  <a:schemeClr val="folHlink"/>
                </a:solidFill>
                <a:latin typeface="Calibri" panose="020F0502020204030204" pitchFamily="34" charset="0"/>
              </a:rPr>
              <a:t> sehr treffen die folgenden Eigenschaften aus Ihrer Sicht auf österreichische </a:t>
            </a:r>
            <a:r>
              <a:rPr lang="de-AT" altLang="de-DE" sz="1100" b="0" u="sng" dirty="0">
                <a:solidFill>
                  <a:schemeClr val="folHlink"/>
                </a:solidFill>
                <a:latin typeface="Calibri" panose="020F0502020204030204" pitchFamily="34" charset="0"/>
              </a:rPr>
              <a:t>Universitäten</a:t>
            </a:r>
            <a:r>
              <a:rPr lang="de-AT" altLang="de-DE" sz="1100" b="0" dirty="0">
                <a:solidFill>
                  <a:schemeClr val="folHlink"/>
                </a:solidFill>
                <a:latin typeface="Calibri" panose="020F0502020204030204" pitchFamily="34" charset="0"/>
              </a:rPr>
              <a:t> zu? </a:t>
            </a:r>
            <a:r>
              <a:rPr lang="de-DE" altLang="de-DE" sz="1100" b="0" dirty="0">
                <a:solidFill>
                  <a:schemeClr val="folHlink"/>
                </a:solidFill>
                <a:latin typeface="Calibri" panose="020F0502020204030204" pitchFamily="34" charset="0"/>
              </a:rPr>
              <a:t>[in Prozent</a:t>
            </a:r>
            <a:r>
              <a:rPr lang="de-DE" altLang="de-DE" sz="11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Niederösterreich n=500</a:t>
            </a:r>
          </a:p>
        </p:txBody>
      </p:sp>
      <p:graphicFrame>
        <p:nvGraphicFramePr>
          <p:cNvPr id="14" name="Tabelle 13"/>
          <p:cNvGraphicFramePr>
            <a:graphicFrameLocks noGrp="1"/>
          </p:cNvGraphicFramePr>
          <p:nvPr>
            <p:extLst>
              <p:ext uri="{D42A27DB-BD31-4B8C-83A1-F6EECF244321}">
                <p14:modId xmlns:p14="http://schemas.microsoft.com/office/powerpoint/2010/main" val="612930428"/>
              </p:ext>
            </p:extLst>
          </p:nvPr>
        </p:nvGraphicFramePr>
        <p:xfrm>
          <a:off x="6439345" y="1466511"/>
          <a:ext cx="1535112" cy="4633933"/>
        </p:xfrm>
        <a:graphic>
          <a:graphicData uri="http://schemas.openxmlformats.org/drawingml/2006/table">
            <a:tbl>
              <a:tblPr>
                <a:tableStyleId>{5C22544A-7EE6-4342-B048-85BDC9FD1C3A}</a:tableStyleId>
              </a:tblPr>
              <a:tblGrid>
                <a:gridCol w="1535112">
                  <a:extLst>
                    <a:ext uri="{9D8B030D-6E8A-4147-A177-3AD203B41FA5}">
                      <a16:colId xmlns:a16="http://schemas.microsoft.com/office/drawing/2014/main" xmlns="" val="20000"/>
                    </a:ext>
                  </a:extLst>
                </a:gridCol>
              </a:tblGrid>
              <a:tr h="315175">
                <a:tc>
                  <a:txBody>
                    <a:bodyPr/>
                    <a:lstStyle/>
                    <a:p>
                      <a:pPr algn="ctr" fontAlgn="b"/>
                      <a:r>
                        <a:rPr lang="de-AT" sz="1200" b="0" u="none" strike="noStrike" dirty="0">
                          <a:solidFill>
                            <a:schemeClr val="tx1"/>
                          </a:solidFill>
                          <a:effectLst/>
                          <a:latin typeface="Calibri" panose="020F0502020204030204" pitchFamily="34" charset="0"/>
                        </a:rPr>
                        <a:t>effizient</a:t>
                      </a:r>
                    </a:p>
                  </a:txBody>
                  <a:tcPr marL="9525" marR="9525" marT="9525" marB="0" anchor="b">
                    <a:noFill/>
                  </a:tcPr>
                </a:tc>
                <a:extLst>
                  <a:ext uri="{0D108BD9-81ED-4DB2-BD59-A6C34878D82A}">
                    <a16:rowId xmlns:a16="http://schemas.microsoft.com/office/drawing/2014/main" xmlns="" val="10000"/>
                  </a:ext>
                </a:extLst>
              </a:tr>
              <a:tr h="133063">
                <a:tc>
                  <a:txBody>
                    <a:bodyPr/>
                    <a:lstStyle/>
                    <a:p>
                      <a:pPr algn="ctr" fontAlgn="b"/>
                      <a:endParaRPr lang="de-AT" sz="10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1"/>
                  </a:ext>
                </a:extLst>
              </a:tr>
              <a:tr h="369195">
                <a:tc>
                  <a:txBody>
                    <a:bodyPr/>
                    <a:lstStyle/>
                    <a:p>
                      <a:pPr algn="ctr" fontAlgn="b"/>
                      <a:r>
                        <a:rPr lang="de-AT" sz="1200" b="0" i="0" u="none" strike="noStrike" dirty="0">
                          <a:solidFill>
                            <a:schemeClr val="tx1"/>
                          </a:solidFill>
                          <a:effectLst/>
                          <a:latin typeface="Calibri" panose="020F0502020204030204" pitchFamily="34" charset="0"/>
                        </a:rPr>
                        <a:t>praxisorientiert</a:t>
                      </a:r>
                    </a:p>
                  </a:txBody>
                  <a:tcPr marL="9525" marR="9525" marT="9525" marB="0" anchor="b">
                    <a:noFill/>
                  </a:tcPr>
                </a:tc>
                <a:extLst>
                  <a:ext uri="{0D108BD9-81ED-4DB2-BD59-A6C34878D82A}">
                    <a16:rowId xmlns:a16="http://schemas.microsoft.com/office/drawing/2014/main" xmlns="" val="10002"/>
                  </a:ext>
                </a:extLst>
              </a:tr>
              <a:tr h="236434">
                <a:tc>
                  <a:txBody>
                    <a:bodyPr/>
                    <a:lstStyle/>
                    <a:p>
                      <a:pPr algn="ctr" fontAlgn="b"/>
                      <a:endParaRPr lang="de-AT" sz="9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3"/>
                  </a:ext>
                </a:extLst>
              </a:tr>
              <a:tr h="314480">
                <a:tc>
                  <a:txBody>
                    <a:bodyPr/>
                    <a:lstStyle/>
                    <a:p>
                      <a:pPr algn="ctr" fontAlgn="b"/>
                      <a:r>
                        <a:rPr lang="de-AT" sz="1200" b="0" i="0" u="none" strike="noStrike" dirty="0">
                          <a:solidFill>
                            <a:schemeClr val="tx1"/>
                          </a:solidFill>
                          <a:effectLst/>
                          <a:latin typeface="Calibri" panose="020F0502020204030204" pitchFamily="34" charset="0"/>
                        </a:rPr>
                        <a:t>offen für Neues</a:t>
                      </a:r>
                    </a:p>
                  </a:txBody>
                  <a:tcPr marL="9525" marR="9525" marT="9525" marB="0" anchor="b">
                    <a:noFill/>
                  </a:tcPr>
                </a:tc>
                <a:extLst>
                  <a:ext uri="{0D108BD9-81ED-4DB2-BD59-A6C34878D82A}">
                    <a16:rowId xmlns:a16="http://schemas.microsoft.com/office/drawing/2014/main" xmlns="" val="10004"/>
                  </a:ext>
                </a:extLst>
              </a:tr>
              <a:tr h="272560">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5"/>
                  </a:ext>
                </a:extLst>
              </a:tr>
              <a:tr h="308640">
                <a:tc>
                  <a:txBody>
                    <a:bodyPr/>
                    <a:lstStyle/>
                    <a:p>
                      <a:pPr algn="ctr" fontAlgn="b"/>
                      <a:r>
                        <a:rPr lang="de-AT" sz="1200" b="0" i="0" u="none" strike="noStrike" dirty="0">
                          <a:solidFill>
                            <a:schemeClr val="tx1"/>
                          </a:solidFill>
                          <a:effectLst/>
                          <a:latin typeface="Calibri" panose="020F0502020204030204" pitchFamily="34" charset="0"/>
                        </a:rPr>
                        <a:t>innovativ</a:t>
                      </a:r>
                    </a:p>
                  </a:txBody>
                  <a:tcPr marL="9525" marR="9525" marT="9525" marB="0" anchor="b">
                    <a:noFill/>
                  </a:tcPr>
                </a:tc>
                <a:extLst>
                  <a:ext uri="{0D108BD9-81ED-4DB2-BD59-A6C34878D82A}">
                    <a16:rowId xmlns:a16="http://schemas.microsoft.com/office/drawing/2014/main" xmlns="" val="10006"/>
                  </a:ext>
                </a:extLst>
              </a:tr>
              <a:tr h="221620">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7"/>
                  </a:ext>
                </a:extLst>
              </a:tr>
              <a:tr h="275835">
                <a:tc>
                  <a:txBody>
                    <a:bodyPr/>
                    <a:lstStyle/>
                    <a:p>
                      <a:pPr algn="ctr" fontAlgn="b"/>
                      <a:r>
                        <a:rPr lang="de-AT" sz="1200" b="0" i="0" u="none" strike="noStrike" dirty="0">
                          <a:solidFill>
                            <a:schemeClr val="tx1"/>
                          </a:solidFill>
                          <a:effectLst/>
                          <a:latin typeface="Calibri" panose="020F0502020204030204" pitchFamily="34" charset="0"/>
                        </a:rPr>
                        <a:t>hat ein hohes Ansehen</a:t>
                      </a:r>
                    </a:p>
                  </a:txBody>
                  <a:tcPr marL="9525" marR="9525" marT="9525" marB="0" anchor="b">
                    <a:noFill/>
                  </a:tcPr>
                </a:tc>
                <a:extLst>
                  <a:ext uri="{0D108BD9-81ED-4DB2-BD59-A6C34878D82A}">
                    <a16:rowId xmlns:a16="http://schemas.microsoft.com/office/drawing/2014/main" xmlns="" val="10008"/>
                  </a:ext>
                </a:extLst>
              </a:tr>
              <a:tr h="293125">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9"/>
                  </a:ext>
                </a:extLst>
              </a:tr>
              <a:tr h="254499">
                <a:tc>
                  <a:txBody>
                    <a:bodyPr/>
                    <a:lstStyle/>
                    <a:p>
                      <a:pPr algn="ctr" fontAlgn="b"/>
                      <a:r>
                        <a:rPr lang="de-AT" sz="1200" b="0" i="0" u="none" strike="noStrike" dirty="0">
                          <a:solidFill>
                            <a:schemeClr val="tx1"/>
                          </a:solidFill>
                          <a:effectLst/>
                          <a:latin typeface="Calibri" panose="020F0502020204030204" pitchFamily="34" charset="0"/>
                        </a:rPr>
                        <a:t>lösungsorientiert</a:t>
                      </a:r>
                    </a:p>
                  </a:txBody>
                  <a:tcPr marL="9525" marR="9525" marT="9525" marB="0" anchor="b">
                    <a:noFill/>
                  </a:tcPr>
                </a:tc>
                <a:extLst>
                  <a:ext uri="{0D108BD9-81ED-4DB2-BD59-A6C34878D82A}">
                    <a16:rowId xmlns:a16="http://schemas.microsoft.com/office/drawing/2014/main" xmlns="" val="10010"/>
                  </a:ext>
                </a:extLst>
              </a:tr>
              <a:tr h="223021">
                <a:tc>
                  <a:txBody>
                    <a:bodyPr/>
                    <a:lstStyle/>
                    <a:p>
                      <a:pPr algn="ctr" fontAlgn="b"/>
                      <a:endParaRPr lang="de-AT" sz="8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11"/>
                  </a:ext>
                </a:extLst>
              </a:tr>
              <a:tr h="369195">
                <a:tc>
                  <a:txBody>
                    <a:bodyPr/>
                    <a:lstStyle/>
                    <a:p>
                      <a:pPr algn="ctr" fontAlgn="b"/>
                      <a:r>
                        <a:rPr lang="de-AT" sz="1200" b="0" i="0" u="none" strike="noStrike" dirty="0">
                          <a:solidFill>
                            <a:schemeClr val="tx1"/>
                          </a:solidFill>
                          <a:effectLst/>
                          <a:latin typeface="Calibri" panose="020F0502020204030204" pitchFamily="34" charset="0"/>
                        </a:rPr>
                        <a:t>schnell</a:t>
                      </a:r>
                    </a:p>
                  </a:txBody>
                  <a:tcPr marL="9525" marR="9525" marT="9525" marB="0" anchor="b">
                    <a:noFill/>
                  </a:tcPr>
                </a:tc>
                <a:extLst>
                  <a:ext uri="{0D108BD9-81ED-4DB2-BD59-A6C34878D82A}">
                    <a16:rowId xmlns:a16="http://schemas.microsoft.com/office/drawing/2014/main" xmlns="" val="10012"/>
                  </a:ext>
                </a:extLst>
              </a:tr>
              <a:tr h="128645">
                <a:tc>
                  <a:txBody>
                    <a:bodyPr/>
                    <a:lstStyle/>
                    <a:p>
                      <a:pPr algn="ctr" fontAlgn="b"/>
                      <a:endParaRPr lang="de-AT" sz="12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13"/>
                  </a:ext>
                </a:extLst>
              </a:tr>
              <a:tr h="308640">
                <a:tc>
                  <a:txBody>
                    <a:bodyPr/>
                    <a:lstStyle/>
                    <a:p>
                      <a:pPr algn="ctr" fontAlgn="b"/>
                      <a:r>
                        <a:rPr lang="de-AT" sz="1200" b="0" i="0" u="none" strike="noStrike" dirty="0">
                          <a:solidFill>
                            <a:schemeClr val="tx1"/>
                          </a:solidFill>
                          <a:effectLst/>
                          <a:latin typeface="Calibri" panose="020F0502020204030204" pitchFamily="34" charset="0"/>
                        </a:rPr>
                        <a:t>flexibel</a:t>
                      </a:r>
                    </a:p>
                  </a:txBody>
                  <a:tcPr marL="9525" marR="9525" marT="9525" marB="0" anchor="b">
                    <a:noFill/>
                  </a:tcPr>
                </a:tc>
                <a:extLst>
                  <a:ext uri="{0D108BD9-81ED-4DB2-BD59-A6C34878D82A}">
                    <a16:rowId xmlns:a16="http://schemas.microsoft.com/office/drawing/2014/main" xmlns="" val="10014"/>
                  </a:ext>
                </a:extLst>
              </a:tr>
              <a:tr h="52040">
                <a:tc>
                  <a:txBody>
                    <a:bodyPr/>
                    <a:lstStyle/>
                    <a:p>
                      <a:pPr algn="ctr" fontAlgn="b"/>
                      <a:endParaRPr lang="de-AT" sz="3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43251071"/>
                  </a:ext>
                </a:extLst>
              </a:tr>
              <a:tr h="153299">
                <a:tc>
                  <a:txBody>
                    <a:bodyPr/>
                    <a:lstStyle/>
                    <a:p>
                      <a:pPr algn="ctr" fontAlgn="b"/>
                      <a:endParaRPr lang="de-AT" sz="5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2133295400"/>
                  </a:ext>
                </a:extLst>
              </a:tr>
              <a:tr h="308640">
                <a:tc>
                  <a:txBody>
                    <a:bodyPr/>
                    <a:lstStyle/>
                    <a:p>
                      <a:pPr algn="ctr" fontAlgn="b"/>
                      <a:r>
                        <a:rPr lang="de-AT" sz="1200" b="0" i="0" u="none" strike="noStrike" dirty="0">
                          <a:solidFill>
                            <a:schemeClr val="tx1"/>
                          </a:solidFill>
                          <a:effectLst/>
                          <a:latin typeface="Calibri" panose="020F0502020204030204" pitchFamily="34" charset="0"/>
                        </a:rPr>
                        <a:t>unbürokratisch</a:t>
                      </a:r>
                    </a:p>
                  </a:txBody>
                  <a:tcPr marL="9525" marR="9525" marT="9525" marB="0" anchor="b">
                    <a:noFill/>
                  </a:tcPr>
                </a:tc>
                <a:extLst>
                  <a:ext uri="{0D108BD9-81ED-4DB2-BD59-A6C34878D82A}">
                    <a16:rowId xmlns:a16="http://schemas.microsoft.com/office/drawing/2014/main" xmlns="" val="1873896071"/>
                  </a:ext>
                </a:extLst>
              </a:tr>
            </a:tbl>
          </a:graphicData>
        </a:graphic>
      </p:graphicFrame>
      <p:cxnSp>
        <p:nvCxnSpPr>
          <p:cNvPr id="15" name="Gerader Verbinder 14"/>
          <p:cNvCxnSpPr/>
          <p:nvPr/>
        </p:nvCxnSpPr>
        <p:spPr bwMode="auto">
          <a:xfrm>
            <a:off x="4356848" y="1537926"/>
            <a:ext cx="0" cy="464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16" name="Tabelle 15">
            <a:extLst>
              <a:ext uri="{FF2B5EF4-FFF2-40B4-BE49-F238E27FC236}">
                <a16:creationId xmlns:a16="http://schemas.microsoft.com/office/drawing/2014/main" xmlns="" id="{8E13F0E0-8A58-430A-B964-9CC32DF4239D}"/>
              </a:ext>
            </a:extLst>
          </p:cNvPr>
          <p:cNvGraphicFramePr>
            <a:graphicFrameLocks noGrp="1"/>
          </p:cNvGraphicFramePr>
          <p:nvPr>
            <p:extLst/>
          </p:nvPr>
        </p:nvGraphicFramePr>
        <p:xfrm>
          <a:off x="7252145" y="362381"/>
          <a:ext cx="1444625" cy="304800"/>
        </p:xfrm>
        <a:graphic>
          <a:graphicData uri="http://schemas.openxmlformats.org/drawingml/2006/table">
            <a:tbl>
              <a:tblPr firstRow="1" bandRow="1">
                <a:tableStyleId>{F5AB1C69-6EDB-4FF4-983F-18BD219EF322}</a:tableStyleId>
              </a:tblPr>
              <a:tblGrid>
                <a:gridCol w="1444625">
                  <a:extLst>
                    <a:ext uri="{9D8B030D-6E8A-4147-A177-3AD203B41FA5}">
                      <a16:colId xmlns:a16="http://schemas.microsoft.com/office/drawing/2014/main" xmlns="" val="20000"/>
                    </a:ext>
                  </a:extLst>
                </a:gridCol>
              </a:tblGrid>
              <a:tr h="214183">
                <a:tc>
                  <a:txBody>
                    <a:bodyPr/>
                    <a:lstStyle/>
                    <a:p>
                      <a:pPr algn="ctr"/>
                      <a:r>
                        <a:rPr lang="de-AT" sz="1400" b="1" dirty="0">
                          <a:solidFill>
                            <a:schemeClr val="bg1"/>
                          </a:solidFill>
                          <a:latin typeface="Calibri" panose="020F0502020204030204" pitchFamily="34" charset="0"/>
                        </a:rPr>
                        <a:t>Universität</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79ADD4"/>
                    </a:solidFill>
                  </a:tcPr>
                </a:tc>
                <a:extLst>
                  <a:ext uri="{0D108BD9-81ED-4DB2-BD59-A6C34878D82A}">
                    <a16:rowId xmlns:a16="http://schemas.microsoft.com/office/drawing/2014/main" xmlns="" val="10000"/>
                  </a:ext>
                </a:extLst>
              </a:tr>
            </a:tbl>
          </a:graphicData>
        </a:graphic>
      </p:graphicFrame>
      <p:graphicFrame>
        <p:nvGraphicFramePr>
          <p:cNvPr id="17" name="Tabelle 16">
            <a:extLst>
              <a:ext uri="{FF2B5EF4-FFF2-40B4-BE49-F238E27FC236}">
                <a16:creationId xmlns:a16="http://schemas.microsoft.com/office/drawing/2014/main" xmlns="" id="{0F05744F-9EC2-4DE4-B4A2-8AD927BE63E5}"/>
              </a:ext>
            </a:extLst>
          </p:cNvPr>
          <p:cNvGraphicFramePr>
            <a:graphicFrameLocks noGrp="1"/>
          </p:cNvGraphicFramePr>
          <p:nvPr>
            <p:extLst/>
          </p:nvPr>
        </p:nvGraphicFramePr>
        <p:xfrm>
          <a:off x="7256463" y="38735"/>
          <a:ext cx="1444625" cy="304800"/>
        </p:xfrm>
        <a:graphic>
          <a:graphicData uri="http://schemas.openxmlformats.org/drawingml/2006/table">
            <a:tbl>
              <a:tblPr firstRow="1" bandRow="1">
                <a:tableStyleId>{F5AB1C69-6EDB-4FF4-983F-18BD219EF322}</a:tableStyleId>
              </a:tblPr>
              <a:tblGrid>
                <a:gridCol w="1444625">
                  <a:extLst>
                    <a:ext uri="{9D8B030D-6E8A-4147-A177-3AD203B41FA5}">
                      <a16:colId xmlns:a16="http://schemas.microsoft.com/office/drawing/2014/main" xmlns="" val="20000"/>
                    </a:ext>
                  </a:extLst>
                </a:gridCol>
              </a:tblGrid>
              <a:tr h="0">
                <a:tc>
                  <a:txBody>
                    <a:bodyPr/>
                    <a:lstStyle/>
                    <a:p>
                      <a:pPr algn="ctr"/>
                      <a:r>
                        <a:rPr lang="de-AT" sz="1400" dirty="0">
                          <a:solidFill>
                            <a:schemeClr val="bg1"/>
                          </a:solidFill>
                          <a:latin typeface="Calibri" panose="020F0502020204030204" pitchFamily="34" charset="0"/>
                        </a:rPr>
                        <a:t>Fachhochschule</a:t>
                      </a:r>
                    </a:p>
                  </a:txBody>
                  <a:tcPr marL="91382" marR="91382">
                    <a:lnB w="38100" cmpd="sng">
                      <a:noFill/>
                    </a:lnB>
                    <a:solidFill>
                      <a:srgbClr val="1F497D"/>
                    </a:solidFill>
                  </a:tcPr>
                </a:tc>
                <a:extLst>
                  <a:ext uri="{0D108BD9-81ED-4DB2-BD59-A6C34878D82A}">
                    <a16:rowId xmlns:a16="http://schemas.microsoft.com/office/drawing/2014/main" xmlns="" val="10000"/>
                  </a:ext>
                </a:extLst>
              </a:tr>
            </a:tbl>
          </a:graphicData>
        </a:graphic>
      </p:graphicFrame>
      <p:graphicFrame>
        <p:nvGraphicFramePr>
          <p:cNvPr id="19" name="Tabelle 18">
            <a:extLst>
              <a:ext uri="{FF2B5EF4-FFF2-40B4-BE49-F238E27FC236}">
                <a16:creationId xmlns:a16="http://schemas.microsoft.com/office/drawing/2014/main" xmlns="" id="{1A9DAF3B-3318-4FB7-BFD4-D6C28BAE9C4D}"/>
              </a:ext>
            </a:extLst>
          </p:cNvPr>
          <p:cNvGraphicFramePr>
            <a:graphicFrameLocks noGrp="1"/>
          </p:cNvGraphicFramePr>
          <p:nvPr>
            <p:extLst>
              <p:ext uri="{D42A27DB-BD31-4B8C-83A1-F6EECF244321}">
                <p14:modId xmlns:p14="http://schemas.microsoft.com/office/powerpoint/2010/main" val="464601254"/>
              </p:ext>
            </p:extLst>
          </p:nvPr>
        </p:nvGraphicFramePr>
        <p:xfrm>
          <a:off x="1841530" y="1546896"/>
          <a:ext cx="1209675" cy="4586597"/>
        </p:xfrm>
        <a:graphic>
          <a:graphicData uri="http://schemas.openxmlformats.org/drawingml/2006/table">
            <a:tbl>
              <a:tblPr>
                <a:tableStyleId>{5C22544A-7EE6-4342-B048-85BDC9FD1C3A}</a:tableStyleId>
              </a:tblPr>
              <a:tblGrid>
                <a:gridCol w="1209675">
                  <a:extLst>
                    <a:ext uri="{9D8B030D-6E8A-4147-A177-3AD203B41FA5}">
                      <a16:colId xmlns:a16="http://schemas.microsoft.com/office/drawing/2014/main" xmlns="" val="20000"/>
                    </a:ext>
                  </a:extLst>
                </a:gridCol>
              </a:tblGrid>
              <a:tr h="319662">
                <a:tc>
                  <a:txBody>
                    <a:bodyPr/>
                    <a:lstStyle/>
                    <a:p>
                      <a:pPr algn="ctr" fontAlgn="b"/>
                      <a:r>
                        <a:rPr lang="de-AT" sz="1200" b="0" u="none" strike="noStrike" dirty="0">
                          <a:solidFill>
                            <a:schemeClr val="tx1"/>
                          </a:solidFill>
                          <a:effectLst/>
                          <a:latin typeface="Calibri" panose="020F0502020204030204" pitchFamily="34" charset="0"/>
                        </a:rPr>
                        <a:t>ineffizient</a:t>
                      </a:r>
                    </a:p>
                  </a:txBody>
                  <a:tcPr marL="9525" marR="9525" marT="9525" marB="0" anchor="ctr">
                    <a:noFill/>
                  </a:tcPr>
                </a:tc>
                <a:extLst>
                  <a:ext uri="{0D108BD9-81ED-4DB2-BD59-A6C34878D82A}">
                    <a16:rowId xmlns:a16="http://schemas.microsoft.com/office/drawing/2014/main" xmlns="" val="10000"/>
                  </a:ext>
                </a:extLst>
              </a:tr>
              <a:tr h="119587">
                <a:tc>
                  <a:txBody>
                    <a:bodyPr/>
                    <a:lstStyle/>
                    <a:p>
                      <a:pPr algn="ctr" fontAlgn="b"/>
                      <a:endParaRPr lang="de-AT" sz="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1"/>
                  </a:ext>
                </a:extLst>
              </a:tr>
              <a:tr h="515231">
                <a:tc>
                  <a:txBody>
                    <a:bodyPr/>
                    <a:lstStyle/>
                    <a:p>
                      <a:pPr algn="ctr" fontAlgn="b"/>
                      <a:r>
                        <a:rPr lang="de-AT" sz="1200" b="0" i="0" u="none" strike="noStrike" dirty="0">
                          <a:solidFill>
                            <a:schemeClr val="tx1"/>
                          </a:solidFill>
                          <a:effectLst/>
                          <a:latin typeface="Calibri" panose="020F0502020204030204" pitchFamily="34" charset="0"/>
                        </a:rPr>
                        <a:t>theoriebezogen</a:t>
                      </a:r>
                    </a:p>
                  </a:txBody>
                  <a:tcPr marL="9525" marR="9525" marT="9525" marB="0" anchor="ctr">
                    <a:noFill/>
                  </a:tcPr>
                </a:tc>
                <a:extLst>
                  <a:ext uri="{0D108BD9-81ED-4DB2-BD59-A6C34878D82A}">
                    <a16:rowId xmlns:a16="http://schemas.microsoft.com/office/drawing/2014/main" xmlns="" val="10002"/>
                  </a:ext>
                </a:extLst>
              </a:tr>
              <a:tr h="148773">
                <a:tc>
                  <a:txBody>
                    <a:bodyPr/>
                    <a:lstStyle/>
                    <a:p>
                      <a:pPr algn="ctr" fontAlgn="b"/>
                      <a:endParaRPr lang="de-AT" sz="9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3"/>
                  </a:ext>
                </a:extLst>
              </a:tr>
              <a:tr h="380627">
                <a:tc>
                  <a:txBody>
                    <a:bodyPr/>
                    <a:lstStyle/>
                    <a:p>
                      <a:pPr algn="ctr" fontAlgn="b"/>
                      <a:r>
                        <a:rPr lang="de-AT" sz="1200" b="0" i="0" u="none" strike="noStrike" dirty="0">
                          <a:solidFill>
                            <a:schemeClr val="tx1"/>
                          </a:solidFill>
                          <a:effectLst/>
                          <a:latin typeface="Calibri" panose="020F0502020204030204" pitchFamily="34" charset="0"/>
                        </a:rPr>
                        <a:t>verschlossen gegenüber Neuem</a:t>
                      </a:r>
                    </a:p>
                  </a:txBody>
                  <a:tcPr marL="9525" marR="9525" marT="9525" marB="0" anchor="ctr">
                    <a:noFill/>
                  </a:tcPr>
                </a:tc>
                <a:extLst>
                  <a:ext uri="{0D108BD9-81ED-4DB2-BD59-A6C34878D82A}">
                    <a16:rowId xmlns:a16="http://schemas.microsoft.com/office/drawing/2014/main" xmlns="" val="10004"/>
                  </a:ext>
                </a:extLst>
              </a:tr>
              <a:tr h="164230">
                <a:tc>
                  <a:txBody>
                    <a:bodyPr/>
                    <a:lstStyle/>
                    <a:p>
                      <a:pPr algn="ctr" fontAlgn="b"/>
                      <a:endParaRPr lang="de-AT" sz="10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5"/>
                  </a:ext>
                </a:extLst>
              </a:tr>
              <a:tr h="313033">
                <a:tc>
                  <a:txBody>
                    <a:bodyPr/>
                    <a:lstStyle/>
                    <a:p>
                      <a:pPr algn="ctr" fontAlgn="b"/>
                      <a:r>
                        <a:rPr lang="de-AT" sz="1200" b="0" i="0" u="none" strike="noStrike" dirty="0">
                          <a:solidFill>
                            <a:schemeClr val="tx1"/>
                          </a:solidFill>
                          <a:effectLst/>
                          <a:latin typeface="Calibri" panose="020F0502020204030204" pitchFamily="34" charset="0"/>
                        </a:rPr>
                        <a:t>statisch</a:t>
                      </a:r>
                    </a:p>
                  </a:txBody>
                  <a:tcPr marL="9525" marR="9525" marT="9525" marB="0" anchor="ctr">
                    <a:noFill/>
                  </a:tcPr>
                </a:tc>
                <a:extLst>
                  <a:ext uri="{0D108BD9-81ED-4DB2-BD59-A6C34878D82A}">
                    <a16:rowId xmlns:a16="http://schemas.microsoft.com/office/drawing/2014/main" xmlns="" val="10006"/>
                  </a:ext>
                </a:extLst>
              </a:tr>
              <a:tr h="178368">
                <a:tc>
                  <a:txBody>
                    <a:bodyPr/>
                    <a:lstStyle/>
                    <a:p>
                      <a:pPr algn="ctr" fontAlgn="b"/>
                      <a:endParaRPr lang="de-AT" sz="7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7"/>
                  </a:ext>
                </a:extLst>
              </a:tr>
              <a:tr h="380627">
                <a:tc>
                  <a:txBody>
                    <a:bodyPr/>
                    <a:lstStyle/>
                    <a:p>
                      <a:pPr algn="ctr" fontAlgn="b"/>
                      <a:r>
                        <a:rPr lang="de-AT" sz="1200" b="0" i="0" u="none" strike="noStrike" dirty="0">
                          <a:solidFill>
                            <a:schemeClr val="tx1"/>
                          </a:solidFill>
                          <a:effectLst/>
                          <a:latin typeface="Calibri" panose="020F0502020204030204" pitchFamily="34" charset="0"/>
                        </a:rPr>
                        <a:t>hat kein hohes Ansehen</a:t>
                      </a:r>
                    </a:p>
                  </a:txBody>
                  <a:tcPr marL="9525" marR="9525" marT="9525" marB="0" anchor="ctr">
                    <a:noFill/>
                  </a:tcPr>
                </a:tc>
                <a:extLst>
                  <a:ext uri="{0D108BD9-81ED-4DB2-BD59-A6C34878D82A}">
                    <a16:rowId xmlns:a16="http://schemas.microsoft.com/office/drawing/2014/main" xmlns="" val="10008"/>
                  </a:ext>
                </a:extLst>
              </a:tr>
              <a:tr h="227681">
                <a:tc>
                  <a:txBody>
                    <a:bodyPr/>
                    <a:lstStyle/>
                    <a:p>
                      <a:pPr algn="ctr" fontAlgn="b"/>
                      <a:endParaRPr lang="de-AT" sz="9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9"/>
                  </a:ext>
                </a:extLst>
              </a:tr>
              <a:tr h="258122">
                <a:tc>
                  <a:txBody>
                    <a:bodyPr/>
                    <a:lstStyle/>
                    <a:p>
                      <a:pPr algn="ctr" fontAlgn="b"/>
                      <a:r>
                        <a:rPr lang="de-AT" sz="1200" b="0" i="0" u="none" strike="noStrike" dirty="0">
                          <a:solidFill>
                            <a:schemeClr val="tx1"/>
                          </a:solidFill>
                          <a:effectLst/>
                          <a:latin typeface="Calibri" panose="020F0502020204030204" pitchFamily="34" charset="0"/>
                        </a:rPr>
                        <a:t>selbstzentriert</a:t>
                      </a:r>
                    </a:p>
                  </a:txBody>
                  <a:tcPr marL="9525" marR="9525" marT="9525" marB="0" anchor="ctr">
                    <a:noFill/>
                  </a:tcPr>
                </a:tc>
                <a:extLst>
                  <a:ext uri="{0D108BD9-81ED-4DB2-BD59-A6C34878D82A}">
                    <a16:rowId xmlns:a16="http://schemas.microsoft.com/office/drawing/2014/main" xmlns="" val="10010"/>
                  </a:ext>
                </a:extLst>
              </a:tr>
              <a:tr h="236166">
                <a:tc>
                  <a:txBody>
                    <a:bodyPr/>
                    <a:lstStyle/>
                    <a:p>
                      <a:pPr algn="ctr" fontAlgn="b"/>
                      <a:endParaRPr lang="de-AT" sz="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1"/>
                  </a:ext>
                </a:extLst>
              </a:tr>
              <a:tr h="374450">
                <a:tc>
                  <a:txBody>
                    <a:bodyPr/>
                    <a:lstStyle/>
                    <a:p>
                      <a:pPr algn="ctr" fontAlgn="b"/>
                      <a:r>
                        <a:rPr lang="de-AT" sz="1200" b="0" i="0" u="none" strike="noStrike" dirty="0">
                          <a:solidFill>
                            <a:schemeClr val="tx1"/>
                          </a:solidFill>
                          <a:effectLst/>
                          <a:latin typeface="Calibri" panose="020F0502020204030204" pitchFamily="34" charset="0"/>
                        </a:rPr>
                        <a:t>langsam</a:t>
                      </a:r>
                    </a:p>
                  </a:txBody>
                  <a:tcPr marL="9525" marR="9525" marT="9525" marB="0" anchor="ctr">
                    <a:noFill/>
                  </a:tcPr>
                </a:tc>
                <a:extLst>
                  <a:ext uri="{0D108BD9-81ED-4DB2-BD59-A6C34878D82A}">
                    <a16:rowId xmlns:a16="http://schemas.microsoft.com/office/drawing/2014/main" xmlns="" val="10012"/>
                  </a:ext>
                </a:extLst>
              </a:tr>
              <a:tr h="147390">
                <a:tc>
                  <a:txBody>
                    <a:bodyPr/>
                    <a:lstStyle/>
                    <a:p>
                      <a:pPr algn="ctr" fontAlgn="b"/>
                      <a:endParaRPr lang="de-AT" sz="7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3"/>
                  </a:ext>
                </a:extLst>
              </a:tr>
              <a:tr h="313033">
                <a:tc>
                  <a:txBody>
                    <a:bodyPr/>
                    <a:lstStyle/>
                    <a:p>
                      <a:pPr algn="ctr" fontAlgn="b"/>
                      <a:r>
                        <a:rPr lang="de-AT" sz="1200" b="0" i="0" u="none" strike="noStrike" dirty="0">
                          <a:solidFill>
                            <a:schemeClr val="tx1"/>
                          </a:solidFill>
                          <a:effectLst/>
                          <a:latin typeface="Calibri" panose="020F0502020204030204" pitchFamily="34" charset="0"/>
                        </a:rPr>
                        <a:t>unflexibel</a:t>
                      </a:r>
                    </a:p>
                  </a:txBody>
                  <a:tcPr marL="9525" marR="9525" marT="9525" marB="0" anchor="ctr">
                    <a:noFill/>
                  </a:tcPr>
                </a:tc>
                <a:extLst>
                  <a:ext uri="{0D108BD9-81ED-4DB2-BD59-A6C34878D82A}">
                    <a16:rowId xmlns:a16="http://schemas.microsoft.com/office/drawing/2014/main" xmlns="" val="10014"/>
                  </a:ext>
                </a:extLst>
              </a:tr>
              <a:tr h="196584">
                <a:tc>
                  <a:txBody>
                    <a:bodyPr/>
                    <a:lstStyle/>
                    <a:p>
                      <a:pPr algn="ctr" fontAlgn="b"/>
                      <a:endParaRPr lang="de-AT" sz="5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928977760"/>
                  </a:ext>
                </a:extLst>
              </a:tr>
              <a:tr h="313033">
                <a:tc>
                  <a:txBody>
                    <a:bodyPr/>
                    <a:lstStyle/>
                    <a:p>
                      <a:pPr algn="ctr" fontAlgn="b"/>
                      <a:r>
                        <a:rPr lang="de-AT" sz="1200" b="0" i="0" u="none" strike="noStrike" dirty="0">
                          <a:solidFill>
                            <a:schemeClr val="tx1"/>
                          </a:solidFill>
                          <a:effectLst/>
                          <a:latin typeface="Calibri" panose="020F0502020204030204" pitchFamily="34" charset="0"/>
                        </a:rPr>
                        <a:t>bürokratisch</a:t>
                      </a:r>
                    </a:p>
                  </a:txBody>
                  <a:tcPr marL="9525" marR="9525" marT="9525" marB="0" anchor="ctr">
                    <a:noFill/>
                  </a:tcPr>
                </a:tc>
                <a:extLst>
                  <a:ext uri="{0D108BD9-81ED-4DB2-BD59-A6C34878D82A}">
                    <a16:rowId xmlns:a16="http://schemas.microsoft.com/office/drawing/2014/main" xmlns="" val="3829276374"/>
                  </a:ext>
                </a:extLst>
              </a:tr>
            </a:tbl>
          </a:graphicData>
        </a:graphic>
      </p:graphicFrame>
      <p:graphicFrame>
        <p:nvGraphicFramePr>
          <p:cNvPr id="30" name="Tabelle 29">
            <a:extLst>
              <a:ext uri="{FF2B5EF4-FFF2-40B4-BE49-F238E27FC236}">
                <a16:creationId xmlns:a16="http://schemas.microsoft.com/office/drawing/2014/main" xmlns="" id="{C0DD7FDF-7623-4945-96B8-30463C469493}"/>
              </a:ext>
            </a:extLst>
          </p:cNvPr>
          <p:cNvGraphicFramePr>
            <a:graphicFrameLocks noGrp="1"/>
          </p:cNvGraphicFramePr>
          <p:nvPr>
            <p:extLst>
              <p:ext uri="{D42A27DB-BD31-4B8C-83A1-F6EECF244321}">
                <p14:modId xmlns:p14="http://schemas.microsoft.com/office/powerpoint/2010/main" val="1419861989"/>
              </p:ext>
            </p:extLst>
          </p:nvPr>
        </p:nvGraphicFramePr>
        <p:xfrm>
          <a:off x="695183" y="1241194"/>
          <a:ext cx="378351" cy="274320"/>
        </p:xfrm>
        <a:graphic>
          <a:graphicData uri="http://schemas.openxmlformats.org/drawingml/2006/table">
            <a:tbl>
              <a:tblPr firstRow="1" bandRow="1">
                <a:tableStyleId>{F5AB1C69-6EDB-4FF4-983F-18BD219EF322}</a:tableStyleId>
              </a:tblPr>
              <a:tblGrid>
                <a:gridCol w="378351">
                  <a:extLst>
                    <a:ext uri="{9D8B030D-6E8A-4147-A177-3AD203B41FA5}">
                      <a16:colId xmlns:a16="http://schemas.microsoft.com/office/drawing/2014/main" xmlns="" val="20000"/>
                    </a:ext>
                  </a:extLst>
                </a:gridCol>
              </a:tblGrid>
              <a:tr h="252000">
                <a:tc>
                  <a:txBody>
                    <a:bodyPr/>
                    <a:lstStyle/>
                    <a:p>
                      <a:pPr algn="ctr"/>
                      <a:r>
                        <a:rPr lang="de-AT" sz="1200" b="1" dirty="0">
                          <a:solidFill>
                            <a:schemeClr val="tx1"/>
                          </a:solidFill>
                          <a:latin typeface="Calibri" panose="020F0502020204030204" pitchFamily="34" charset="0"/>
                        </a:rPr>
                        <a:t>Ö</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FAC090"/>
                    </a:solidFill>
                  </a:tcPr>
                </a:tc>
                <a:extLst>
                  <a:ext uri="{0D108BD9-81ED-4DB2-BD59-A6C34878D82A}">
                    <a16:rowId xmlns:a16="http://schemas.microsoft.com/office/drawing/2014/main" xmlns="" val="10000"/>
                  </a:ext>
                </a:extLst>
              </a:tr>
            </a:tbl>
          </a:graphicData>
        </a:graphic>
      </p:graphicFrame>
      <p:grpSp>
        <p:nvGrpSpPr>
          <p:cNvPr id="31" name="Gruppieren 30"/>
          <p:cNvGrpSpPr/>
          <p:nvPr/>
        </p:nvGrpSpPr>
        <p:grpSpPr>
          <a:xfrm>
            <a:off x="702498" y="1501305"/>
            <a:ext cx="359664" cy="4662692"/>
            <a:chOff x="702498" y="1596400"/>
            <a:chExt cx="359664" cy="4396530"/>
          </a:xfrm>
        </p:grpSpPr>
        <p:cxnSp>
          <p:nvCxnSpPr>
            <p:cNvPr id="32" name="Gerader Verbinder 31">
              <a:extLst>
                <a:ext uri="{FF2B5EF4-FFF2-40B4-BE49-F238E27FC236}">
                  <a16:creationId xmlns:a16="http://schemas.microsoft.com/office/drawing/2014/main" xmlns="" id="{AB6CE432-06F8-42FE-B503-8C2421BA5125}"/>
                </a:ext>
              </a:extLst>
            </p:cNvPr>
            <p:cNvCxnSpPr/>
            <p:nvPr/>
          </p:nvCxnSpPr>
          <p:spPr bwMode="auto">
            <a:xfrm>
              <a:off x="1062162" y="1600930"/>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33" name="Gerader Verbinder 32">
              <a:extLst>
                <a:ext uri="{FF2B5EF4-FFF2-40B4-BE49-F238E27FC236}">
                  <a16:creationId xmlns:a16="http://schemas.microsoft.com/office/drawing/2014/main" xmlns="" id="{AB6CE432-06F8-42FE-B503-8C2421BA5125}"/>
                </a:ext>
              </a:extLst>
            </p:cNvPr>
            <p:cNvCxnSpPr/>
            <p:nvPr/>
          </p:nvCxnSpPr>
          <p:spPr bwMode="auto">
            <a:xfrm>
              <a:off x="702498" y="1596400"/>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pSp>
        <p:nvGrpSpPr>
          <p:cNvPr id="34" name="Gruppieren 33"/>
          <p:cNvGrpSpPr/>
          <p:nvPr/>
        </p:nvGrpSpPr>
        <p:grpSpPr>
          <a:xfrm>
            <a:off x="8068022" y="1541022"/>
            <a:ext cx="357363" cy="4631296"/>
            <a:chOff x="8068767" y="1578721"/>
            <a:chExt cx="357363" cy="4394700"/>
          </a:xfrm>
        </p:grpSpPr>
        <p:cxnSp>
          <p:nvCxnSpPr>
            <p:cNvPr id="35" name="Gerader Verbinder 34">
              <a:extLst>
                <a:ext uri="{FF2B5EF4-FFF2-40B4-BE49-F238E27FC236}">
                  <a16:creationId xmlns:a16="http://schemas.microsoft.com/office/drawing/2014/main" xmlns="" id="{2D028053-0ABA-4AEC-803F-01B4DE1FD700}"/>
                </a:ext>
              </a:extLst>
            </p:cNvPr>
            <p:cNvCxnSpPr/>
            <p:nvPr/>
          </p:nvCxnSpPr>
          <p:spPr bwMode="auto">
            <a:xfrm>
              <a:off x="8068767" y="1578721"/>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36" name="Gerader Verbinder 35">
              <a:extLst>
                <a:ext uri="{FF2B5EF4-FFF2-40B4-BE49-F238E27FC236}">
                  <a16:creationId xmlns:a16="http://schemas.microsoft.com/office/drawing/2014/main" xmlns="" id="{AB6CE432-06F8-42FE-B503-8C2421BA5125}"/>
                </a:ext>
              </a:extLst>
            </p:cNvPr>
            <p:cNvCxnSpPr/>
            <p:nvPr/>
          </p:nvCxnSpPr>
          <p:spPr bwMode="auto">
            <a:xfrm>
              <a:off x="8426130" y="1581421"/>
              <a:ext cx="0" cy="439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aphicFrame>
        <p:nvGraphicFramePr>
          <p:cNvPr id="37" name="Tabelle 36">
            <a:extLst>
              <a:ext uri="{FF2B5EF4-FFF2-40B4-BE49-F238E27FC236}">
                <a16:creationId xmlns:a16="http://schemas.microsoft.com/office/drawing/2014/main" xmlns="" id="{C0DD7FDF-7623-4945-96B8-30463C469493}"/>
              </a:ext>
            </a:extLst>
          </p:cNvPr>
          <p:cNvGraphicFramePr>
            <a:graphicFrameLocks noGrp="1"/>
          </p:cNvGraphicFramePr>
          <p:nvPr>
            <p:extLst>
              <p:ext uri="{D42A27DB-BD31-4B8C-83A1-F6EECF244321}">
                <p14:modId xmlns:p14="http://schemas.microsoft.com/office/powerpoint/2010/main" val="3067973410"/>
              </p:ext>
            </p:extLst>
          </p:nvPr>
        </p:nvGraphicFramePr>
        <p:xfrm>
          <a:off x="8063788" y="1267901"/>
          <a:ext cx="378351" cy="274320"/>
        </p:xfrm>
        <a:graphic>
          <a:graphicData uri="http://schemas.openxmlformats.org/drawingml/2006/table">
            <a:tbl>
              <a:tblPr firstRow="1" bandRow="1">
                <a:tableStyleId>{F5AB1C69-6EDB-4FF4-983F-18BD219EF322}</a:tableStyleId>
              </a:tblPr>
              <a:tblGrid>
                <a:gridCol w="378351">
                  <a:extLst>
                    <a:ext uri="{9D8B030D-6E8A-4147-A177-3AD203B41FA5}">
                      <a16:colId xmlns:a16="http://schemas.microsoft.com/office/drawing/2014/main" xmlns="" val="20000"/>
                    </a:ext>
                  </a:extLst>
                </a:gridCol>
              </a:tblGrid>
              <a:tr h="252000">
                <a:tc>
                  <a:txBody>
                    <a:bodyPr/>
                    <a:lstStyle/>
                    <a:p>
                      <a:pPr algn="ctr"/>
                      <a:r>
                        <a:rPr lang="de-AT" sz="1200" b="1" dirty="0">
                          <a:solidFill>
                            <a:schemeClr val="bg1"/>
                          </a:solidFill>
                          <a:latin typeface="Calibri" panose="020F0502020204030204" pitchFamily="34" charset="0"/>
                        </a:rPr>
                        <a:t>Ö</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1F497D"/>
                    </a:solidFill>
                  </a:tcPr>
                </a:tc>
                <a:extLst>
                  <a:ext uri="{0D108BD9-81ED-4DB2-BD59-A6C34878D82A}">
                    <a16:rowId xmlns:a16="http://schemas.microsoft.com/office/drawing/2014/main" xmlns="" val="10000"/>
                  </a:ext>
                </a:extLst>
              </a:tr>
            </a:tbl>
          </a:graphicData>
        </a:graphic>
      </p:graphicFrame>
      <p:pic>
        <p:nvPicPr>
          <p:cNvPr id="7" name="Grafik 6"/>
          <p:cNvPicPr>
            <a:picLocks noChangeAspect="1"/>
          </p:cNvPicPr>
          <p:nvPr/>
        </p:nvPicPr>
        <p:blipFill>
          <a:blip r:embed="rId4"/>
          <a:stretch>
            <a:fillRect/>
          </a:stretch>
        </p:blipFill>
        <p:spPr>
          <a:xfrm>
            <a:off x="7862127" y="1521466"/>
            <a:ext cx="560881" cy="4737003"/>
          </a:xfrm>
          <a:prstGeom prst="rect">
            <a:avLst/>
          </a:prstGeom>
        </p:spPr>
      </p:pic>
    </p:spTree>
    <p:extLst>
      <p:ext uri="{BB962C8B-B14F-4D97-AF65-F5344CB8AC3E}">
        <p14:creationId xmlns:p14="http://schemas.microsoft.com/office/powerpoint/2010/main" val="32553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Zufriedenheit der Studierenden und AbsolventInnen</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94335" y="787950"/>
            <a:ext cx="8269288" cy="295466"/>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F13</a:t>
            </a:r>
            <a:r>
              <a:rPr lang="de-DE" altLang="de-DE" sz="1100" b="0" dirty="0">
                <a:solidFill>
                  <a:schemeClr val="folHlink"/>
                </a:solidFill>
                <a:latin typeface="Calibri" panose="020F0502020204030204" pitchFamily="34" charset="0"/>
              </a:rPr>
              <a:t>: Wie zufrieden sind bzw. waren Sie mit den folgenden Aspekten Ihres Studiums</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hat Universitäts-/FH-Abschluss oder verfolgt derzeit Studium an einer österr. Univ., FH, Akademie, n=685, Niederösterreich n=96</a:t>
            </a:r>
          </a:p>
        </p:txBody>
      </p:sp>
      <p:graphicFrame>
        <p:nvGraphicFramePr>
          <p:cNvPr id="14" name="Tabelle 13">
            <a:extLst>
              <a:ext uri="{FF2B5EF4-FFF2-40B4-BE49-F238E27FC236}">
                <a16:creationId xmlns:a16="http://schemas.microsoft.com/office/drawing/2014/main" xmlns="" id="{8386DA77-FA86-4F35-9090-7D228DF89F2A}"/>
              </a:ext>
            </a:extLst>
          </p:cNvPr>
          <p:cNvGraphicFramePr>
            <a:graphicFrameLocks noGrp="1"/>
          </p:cNvGraphicFramePr>
          <p:nvPr>
            <p:extLst>
              <p:ext uri="{D42A27DB-BD31-4B8C-83A1-F6EECF244321}">
                <p14:modId xmlns:p14="http://schemas.microsoft.com/office/powerpoint/2010/main" val="3681091528"/>
              </p:ext>
            </p:extLst>
          </p:nvPr>
        </p:nvGraphicFramePr>
        <p:xfrm>
          <a:off x="6384560" y="1615741"/>
          <a:ext cx="722202" cy="205740"/>
        </p:xfrm>
        <a:graphic>
          <a:graphicData uri="http://schemas.openxmlformats.org/drawingml/2006/table">
            <a:tbl>
              <a:tblPr firstRow="1" bandRow="1">
                <a:tableStyleId>{F5AB1C69-6EDB-4FF4-983F-18BD219EF322}</a:tableStyleId>
              </a:tblPr>
              <a:tblGrid>
                <a:gridCol w="722202">
                  <a:extLst>
                    <a:ext uri="{9D8B030D-6E8A-4147-A177-3AD203B41FA5}">
                      <a16:colId xmlns:a16="http://schemas.microsoft.com/office/drawing/2014/main" xmlns="" val="20000"/>
                    </a:ext>
                  </a:extLst>
                </a:gridCol>
              </a:tblGrid>
              <a:tr h="165980">
                <a:tc>
                  <a:txBody>
                    <a:bodyPr/>
                    <a:lstStyle/>
                    <a:p>
                      <a:pPr algn="ctr">
                        <a:lnSpc>
                          <a:spcPts val="900"/>
                        </a:lnSpc>
                      </a:pPr>
                      <a:r>
                        <a:rPr lang="de-AT" sz="1000" b="1" dirty="0">
                          <a:solidFill>
                            <a:schemeClr val="tx1"/>
                          </a:solidFill>
                          <a:latin typeface="Calibri" panose="020F0502020204030204" pitchFamily="34" charset="0"/>
                        </a:rPr>
                        <a:t>MW</a:t>
                      </a:r>
                      <a:endParaRPr lang="de-AT" sz="1200" b="1" dirty="0">
                        <a:solidFill>
                          <a:schemeClr val="tx1"/>
                        </a:solidFill>
                        <a:latin typeface="Calibri" panose="020F0502020204030204" pitchFamily="34" charset="0"/>
                      </a:endParaRPr>
                    </a:p>
                  </a:txBody>
                  <a:tcPr marL="91382" marR="91382" anchor="ct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
        <p:nvSpPr>
          <p:cNvPr id="15" name="Textfeld 14">
            <a:extLst>
              <a:ext uri="{FF2B5EF4-FFF2-40B4-BE49-F238E27FC236}">
                <a16:creationId xmlns:a16="http://schemas.microsoft.com/office/drawing/2014/main" xmlns="" id="{833ED4EF-D0E6-496D-BFF3-B21D220A2F0C}"/>
              </a:ext>
            </a:extLst>
          </p:cNvPr>
          <p:cNvSpPr txBox="1"/>
          <p:nvPr/>
        </p:nvSpPr>
        <p:spPr>
          <a:xfrm>
            <a:off x="6374689" y="1849963"/>
            <a:ext cx="481332"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NÖ</a:t>
            </a:r>
          </a:p>
        </p:txBody>
      </p:sp>
      <p:sp>
        <p:nvSpPr>
          <p:cNvPr id="16" name="Textfeld 15">
            <a:extLst>
              <a:ext uri="{FF2B5EF4-FFF2-40B4-BE49-F238E27FC236}">
                <a16:creationId xmlns:a16="http://schemas.microsoft.com/office/drawing/2014/main" xmlns="" id="{E13E6006-BFD2-4364-BD19-57C610C836F4}"/>
              </a:ext>
            </a:extLst>
          </p:cNvPr>
          <p:cNvSpPr txBox="1"/>
          <p:nvPr/>
        </p:nvSpPr>
        <p:spPr>
          <a:xfrm>
            <a:off x="6802089" y="1847277"/>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Ö</a:t>
            </a:r>
          </a:p>
        </p:txBody>
      </p:sp>
      <p:cxnSp>
        <p:nvCxnSpPr>
          <p:cNvPr id="17" name="Gerader Verbinder 16">
            <a:extLst>
              <a:ext uri="{FF2B5EF4-FFF2-40B4-BE49-F238E27FC236}">
                <a16:creationId xmlns:a16="http://schemas.microsoft.com/office/drawing/2014/main" xmlns="" id="{0649F9CF-567A-477E-BDC5-646460227650}"/>
              </a:ext>
            </a:extLst>
          </p:cNvPr>
          <p:cNvCxnSpPr/>
          <p:nvPr/>
        </p:nvCxnSpPr>
        <p:spPr bwMode="auto">
          <a:xfrm>
            <a:off x="6719651" y="1847277"/>
            <a:ext cx="0" cy="3571614"/>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pic>
        <p:nvPicPr>
          <p:cNvPr id="2" name="Grafik 1">
            <a:extLst>
              <a:ext uri="{FF2B5EF4-FFF2-40B4-BE49-F238E27FC236}">
                <a16:creationId xmlns:a16="http://schemas.microsoft.com/office/drawing/2014/main" xmlns="" id="{E200A0FE-3979-4BEE-9088-E187CA6BEE3B}"/>
              </a:ext>
            </a:extLst>
          </p:cNvPr>
          <p:cNvPicPr>
            <a:picLocks noChangeAspect="1"/>
          </p:cNvPicPr>
          <p:nvPr/>
        </p:nvPicPr>
        <p:blipFill>
          <a:blip r:embed="rId2"/>
          <a:stretch>
            <a:fillRect/>
          </a:stretch>
        </p:blipFill>
        <p:spPr>
          <a:xfrm>
            <a:off x="659385" y="1814673"/>
            <a:ext cx="6675699" cy="4255377"/>
          </a:xfrm>
          <a:prstGeom prst="rect">
            <a:avLst/>
          </a:prstGeom>
        </p:spPr>
      </p:pic>
    </p:spTree>
    <p:extLst>
      <p:ext uri="{BB962C8B-B14F-4D97-AF65-F5344CB8AC3E}">
        <p14:creationId xmlns:p14="http://schemas.microsoft.com/office/powerpoint/2010/main" val="313285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Studierende und AbsolventInnen über Studiensituation</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4175" y="793067"/>
            <a:ext cx="8269288" cy="295466"/>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F14</a:t>
            </a:r>
            <a:r>
              <a:rPr lang="de-DE" altLang="de-DE" sz="1100" b="0" dirty="0">
                <a:solidFill>
                  <a:schemeClr val="folHlink"/>
                </a:solidFill>
                <a:latin typeface="Calibri" panose="020F0502020204030204" pitchFamily="34" charset="0"/>
              </a:rPr>
              <a:t>: Wie sehr treffen folgende Aussagen auf Ihre aktuelle Studiensituation zu</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a:t>
            </a:r>
            <a:r>
              <a:rPr lang="de-AT" altLang="de-DE" sz="1000" b="0" dirty="0">
                <a:solidFill>
                  <a:schemeClr val="folHlink"/>
                </a:solidFill>
                <a:latin typeface="Calibri" panose="020F0502020204030204" pitchFamily="34" charset="0"/>
                <a:ea typeface="ヒラギノ角ゴ Pro W3"/>
                <a:cs typeface="ヒラギノ角ゴ Pro W3"/>
              </a:rPr>
              <a:t>derzeit Studium an einer österr. Univ., FH, Akademie, n=363</a:t>
            </a:r>
            <a:r>
              <a:rPr lang="de-AT" altLang="de-DE" sz="1000" b="0" dirty="0">
                <a:solidFill>
                  <a:schemeClr val="folHlink"/>
                </a:solidFill>
                <a:latin typeface="Calibri" panose="020F0502020204030204" pitchFamily="34" charset="0"/>
              </a:rPr>
              <a:t>, Niederösterreich n=42</a:t>
            </a:r>
          </a:p>
        </p:txBody>
      </p:sp>
      <p:sp>
        <p:nvSpPr>
          <p:cNvPr id="3" name="Textfeld 2"/>
          <p:cNvSpPr txBox="1"/>
          <p:nvPr/>
        </p:nvSpPr>
        <p:spPr>
          <a:xfrm>
            <a:off x="-1673798" y="2445378"/>
            <a:ext cx="5142711"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in den Lehrveranstaltungen gibt es genügend Plätze </a:t>
            </a:r>
          </a:p>
          <a:p>
            <a:pPr algn="r"/>
            <a:r>
              <a:rPr lang="de-DE" sz="1200" b="0" dirty="0">
                <a:latin typeface="Calibri" panose="020F0502020204030204" pitchFamily="34" charset="0"/>
                <a:cs typeface="Calibri" panose="020F0502020204030204" pitchFamily="34" charset="0"/>
              </a:rPr>
              <a:t>für alle Studierenden</a:t>
            </a:r>
          </a:p>
        </p:txBody>
      </p:sp>
      <p:sp>
        <p:nvSpPr>
          <p:cNvPr id="8" name="Textfeld 7"/>
          <p:cNvSpPr txBox="1"/>
          <p:nvPr/>
        </p:nvSpPr>
        <p:spPr>
          <a:xfrm>
            <a:off x="-364091" y="3065219"/>
            <a:ext cx="3833004"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Ich bin zuversichtlich, mein Studium in Mindestzeit </a:t>
            </a:r>
          </a:p>
          <a:p>
            <a:pPr algn="r"/>
            <a:r>
              <a:rPr lang="de-DE" sz="1200" b="0" dirty="0">
                <a:latin typeface="Calibri" panose="020F0502020204030204" pitchFamily="34" charset="0"/>
                <a:cs typeface="Calibri" panose="020F0502020204030204" pitchFamily="34" charset="0"/>
              </a:rPr>
              <a:t>zu absolvieren</a:t>
            </a:r>
          </a:p>
        </p:txBody>
      </p:sp>
      <p:sp>
        <p:nvSpPr>
          <p:cNvPr id="10" name="Textfeld 9"/>
          <p:cNvSpPr txBox="1"/>
          <p:nvPr/>
        </p:nvSpPr>
        <p:spPr>
          <a:xfrm>
            <a:off x="-364091" y="3713212"/>
            <a:ext cx="3833005"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Ich fühle mich aufgrund der Rahmenbedingungen </a:t>
            </a:r>
          </a:p>
          <a:p>
            <a:pPr algn="r"/>
            <a:r>
              <a:rPr lang="de-DE" sz="1200" b="0" dirty="0">
                <a:latin typeface="Calibri" panose="020F0502020204030204" pitchFamily="34" charset="0"/>
                <a:cs typeface="Calibri" panose="020F0502020204030204" pitchFamily="34" charset="0"/>
              </a:rPr>
              <a:t>im Studium demotiviert</a:t>
            </a:r>
          </a:p>
        </p:txBody>
      </p:sp>
      <p:graphicFrame>
        <p:nvGraphicFramePr>
          <p:cNvPr id="24" name="Tabelle 23">
            <a:extLst>
              <a:ext uri="{FF2B5EF4-FFF2-40B4-BE49-F238E27FC236}">
                <a16:creationId xmlns:a16="http://schemas.microsoft.com/office/drawing/2014/main" xmlns="" id="{F4A6B5FA-DF4E-41CC-9D5A-2FA17B077C57}"/>
              </a:ext>
            </a:extLst>
          </p:cNvPr>
          <p:cNvGraphicFramePr>
            <a:graphicFrameLocks noGrp="1"/>
          </p:cNvGraphicFramePr>
          <p:nvPr>
            <p:extLst>
              <p:ext uri="{D42A27DB-BD31-4B8C-83A1-F6EECF244321}">
                <p14:modId xmlns:p14="http://schemas.microsoft.com/office/powerpoint/2010/main" val="3538025517"/>
              </p:ext>
            </p:extLst>
          </p:nvPr>
        </p:nvGraphicFramePr>
        <p:xfrm>
          <a:off x="8212191" y="1920667"/>
          <a:ext cx="621100" cy="205740"/>
        </p:xfrm>
        <a:graphic>
          <a:graphicData uri="http://schemas.openxmlformats.org/drawingml/2006/table">
            <a:tbl>
              <a:tblPr firstRow="1" bandRow="1">
                <a:tableStyleId>{F5AB1C69-6EDB-4FF4-983F-18BD219EF322}</a:tableStyleId>
              </a:tblPr>
              <a:tblGrid>
                <a:gridCol w="621100">
                  <a:extLst>
                    <a:ext uri="{9D8B030D-6E8A-4147-A177-3AD203B41FA5}">
                      <a16:colId xmlns:a16="http://schemas.microsoft.com/office/drawing/2014/main" xmlns="" val="20000"/>
                    </a:ext>
                  </a:extLst>
                </a:gridCol>
              </a:tblGrid>
              <a:tr h="165980">
                <a:tc>
                  <a:txBody>
                    <a:bodyPr/>
                    <a:lstStyle/>
                    <a:p>
                      <a:pPr algn="ctr">
                        <a:lnSpc>
                          <a:spcPts val="900"/>
                        </a:lnSpc>
                      </a:pPr>
                      <a:r>
                        <a:rPr lang="de-AT" sz="1000" b="1" dirty="0">
                          <a:solidFill>
                            <a:schemeClr val="tx1"/>
                          </a:solidFill>
                          <a:latin typeface="Calibri" panose="020F0502020204030204" pitchFamily="34" charset="0"/>
                        </a:rPr>
                        <a:t>MW</a:t>
                      </a:r>
                      <a:endParaRPr lang="de-AT" sz="1200" b="1" dirty="0">
                        <a:solidFill>
                          <a:schemeClr val="tx1"/>
                        </a:solidFill>
                        <a:latin typeface="Calibri" panose="020F0502020204030204" pitchFamily="34" charset="0"/>
                      </a:endParaRPr>
                    </a:p>
                  </a:txBody>
                  <a:tcPr marL="91382" marR="91382" anchor="ct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
        <p:nvSpPr>
          <p:cNvPr id="25" name="Textfeld 24">
            <a:extLst>
              <a:ext uri="{FF2B5EF4-FFF2-40B4-BE49-F238E27FC236}">
                <a16:creationId xmlns:a16="http://schemas.microsoft.com/office/drawing/2014/main" xmlns="" id="{626DB817-2DD1-4316-87B2-BFFDE23CF8D3}"/>
              </a:ext>
            </a:extLst>
          </p:cNvPr>
          <p:cNvSpPr txBox="1"/>
          <p:nvPr/>
        </p:nvSpPr>
        <p:spPr>
          <a:xfrm>
            <a:off x="8150785" y="2241550"/>
            <a:ext cx="502678"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NÖ</a:t>
            </a:r>
          </a:p>
        </p:txBody>
      </p:sp>
      <p:sp>
        <p:nvSpPr>
          <p:cNvPr id="26" name="Textfeld 25">
            <a:extLst>
              <a:ext uri="{FF2B5EF4-FFF2-40B4-BE49-F238E27FC236}">
                <a16:creationId xmlns:a16="http://schemas.microsoft.com/office/drawing/2014/main" xmlns="" id="{5C2235EE-9673-4073-916C-F0E80D936BED}"/>
              </a:ext>
            </a:extLst>
          </p:cNvPr>
          <p:cNvSpPr txBox="1"/>
          <p:nvPr/>
        </p:nvSpPr>
        <p:spPr>
          <a:xfrm>
            <a:off x="8571784" y="2269105"/>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Ö</a:t>
            </a:r>
          </a:p>
        </p:txBody>
      </p:sp>
      <p:cxnSp>
        <p:nvCxnSpPr>
          <p:cNvPr id="27" name="Gerader Verbinder 26">
            <a:extLst>
              <a:ext uri="{FF2B5EF4-FFF2-40B4-BE49-F238E27FC236}">
                <a16:creationId xmlns:a16="http://schemas.microsoft.com/office/drawing/2014/main" xmlns="" id="{63D6BFA1-9412-47E7-A0CD-BA60ADFD6966}"/>
              </a:ext>
            </a:extLst>
          </p:cNvPr>
          <p:cNvCxnSpPr/>
          <p:nvPr/>
        </p:nvCxnSpPr>
        <p:spPr bwMode="auto">
          <a:xfrm>
            <a:off x="8525241" y="2126407"/>
            <a:ext cx="0" cy="2376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pic>
        <p:nvPicPr>
          <p:cNvPr id="2" name="Grafik 1">
            <a:extLst>
              <a:ext uri="{FF2B5EF4-FFF2-40B4-BE49-F238E27FC236}">
                <a16:creationId xmlns:a16="http://schemas.microsoft.com/office/drawing/2014/main" xmlns="" id="{B86D963D-E9A4-43CE-81DF-2A4F7359B03A}"/>
              </a:ext>
            </a:extLst>
          </p:cNvPr>
          <p:cNvPicPr>
            <a:picLocks noChangeAspect="1"/>
          </p:cNvPicPr>
          <p:nvPr/>
        </p:nvPicPr>
        <p:blipFill>
          <a:blip r:embed="rId2"/>
          <a:stretch>
            <a:fillRect/>
          </a:stretch>
        </p:blipFill>
        <p:spPr>
          <a:xfrm>
            <a:off x="3145158" y="1814661"/>
            <a:ext cx="8705843" cy="2999492"/>
          </a:xfrm>
          <a:prstGeom prst="rect">
            <a:avLst/>
          </a:prstGeom>
        </p:spPr>
      </p:pic>
    </p:spTree>
    <p:extLst>
      <p:ext uri="{BB962C8B-B14F-4D97-AF65-F5344CB8AC3E}">
        <p14:creationId xmlns:p14="http://schemas.microsoft.com/office/powerpoint/2010/main" val="3160271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Aussagen über FH / UNI (1/2)</a:t>
            </a:r>
            <a:endParaRPr lang="de-AT" dirty="0">
              <a:latin typeface="Calibri" panose="020F0502020204030204" pitchFamily="34" charset="0"/>
            </a:endParaRPr>
          </a:p>
        </p:txBody>
      </p:sp>
      <p:sp>
        <p:nvSpPr>
          <p:cNvPr id="34818" name="Rectangle 3"/>
          <p:cNvSpPr>
            <a:spLocks noChangeArrowheads="1"/>
          </p:cNvSpPr>
          <p:nvPr/>
        </p:nvSpPr>
        <p:spPr bwMode="auto">
          <a:xfrm>
            <a:off x="377825" y="805438"/>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436414" y="784112"/>
            <a:ext cx="8269288" cy="664797"/>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F17</a:t>
            </a:r>
            <a:r>
              <a:rPr lang="de-DE" altLang="de-DE" sz="1100" b="0" dirty="0">
                <a:solidFill>
                  <a:schemeClr val="folHlink"/>
                </a:solidFill>
                <a:latin typeface="Calibri" panose="020F0502020204030204" pitchFamily="34" charset="0"/>
              </a:rPr>
              <a:t>: Wie sehr treffen folgende Aussagen auf Fachhochschulen zu</a:t>
            </a:r>
            <a:r>
              <a:rPr lang="de-AT" altLang="de-DE" sz="1100" b="0" dirty="0">
                <a:solidFill>
                  <a:schemeClr val="folHlink"/>
                </a:solidFill>
                <a:latin typeface="Calibri" panose="020F0502020204030204" pitchFamily="34" charset="0"/>
              </a:rPr>
              <a:t>? Fachhochschulen …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a:p>
            <a:pPr eaLnBrk="0" hangingPunct="0">
              <a:lnSpc>
                <a:spcPct val="120000"/>
              </a:lnSpc>
            </a:pPr>
            <a:r>
              <a:rPr lang="de-AT" altLang="de-DE" sz="1100" dirty="0">
                <a:solidFill>
                  <a:schemeClr val="folHlink"/>
                </a:solidFill>
                <a:latin typeface="Calibri" panose="020F0502020204030204" pitchFamily="34" charset="0"/>
              </a:rPr>
              <a:t>F18: </a:t>
            </a:r>
            <a:r>
              <a:rPr lang="de-AT" altLang="de-DE" sz="1100" b="0" dirty="0">
                <a:solidFill>
                  <a:schemeClr val="folHlink"/>
                </a:solidFill>
                <a:latin typeface="Calibri" panose="020F0502020204030204" pitchFamily="34" charset="0"/>
              </a:rPr>
              <a:t>Und wie sehr treffen folgende Aussagen auf österreichische Universitäten zu? Universitäten… [in Prozent]</a:t>
            </a:r>
          </a:p>
          <a:p>
            <a:pPr eaLnBrk="0" hangingPunct="0">
              <a:lnSpc>
                <a:spcPct val="120000"/>
              </a:lnSpc>
            </a:pPr>
            <a:endParaRPr lang="de-DE" altLang="de-DE" sz="900" b="0" dirty="0">
              <a:solidFill>
                <a:schemeClr val="folHlink"/>
              </a:solidFill>
            </a:endParaRP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hat Universitäts-/FH-Abschluss oder verfolgt derzeit Studium an einer österr. Univ., FH, Akademie, n=685, Niederösterreich n=96</a:t>
            </a:r>
          </a:p>
        </p:txBody>
      </p:sp>
      <p:sp>
        <p:nvSpPr>
          <p:cNvPr id="7" name="Textfeld 6"/>
          <p:cNvSpPr txBox="1"/>
          <p:nvPr/>
        </p:nvSpPr>
        <p:spPr>
          <a:xfrm>
            <a:off x="498337" y="1419412"/>
            <a:ext cx="2682816"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fördern ein Studium in der Mindestzeit</a:t>
            </a:r>
          </a:p>
        </p:txBody>
      </p:sp>
      <p:sp>
        <p:nvSpPr>
          <p:cNvPr id="8" name="Textfeld 7"/>
          <p:cNvSpPr txBox="1"/>
          <p:nvPr/>
        </p:nvSpPr>
        <p:spPr>
          <a:xfrm>
            <a:off x="3279440" y="1321911"/>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9" name="Textfeld 8"/>
          <p:cNvSpPr txBox="1"/>
          <p:nvPr/>
        </p:nvSpPr>
        <p:spPr>
          <a:xfrm>
            <a:off x="3260788" y="1532475"/>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0" name="Textfeld 9"/>
          <p:cNvSpPr txBox="1"/>
          <p:nvPr/>
        </p:nvSpPr>
        <p:spPr>
          <a:xfrm>
            <a:off x="3279440" y="1888746"/>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1" name="Textfeld 10"/>
          <p:cNvSpPr txBox="1"/>
          <p:nvPr/>
        </p:nvSpPr>
        <p:spPr>
          <a:xfrm>
            <a:off x="3260788" y="2099310"/>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2" name="Textfeld 11"/>
          <p:cNvSpPr txBox="1"/>
          <p:nvPr/>
        </p:nvSpPr>
        <p:spPr>
          <a:xfrm>
            <a:off x="3298092" y="2474113"/>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3" name="Textfeld 12"/>
          <p:cNvSpPr txBox="1"/>
          <p:nvPr/>
        </p:nvSpPr>
        <p:spPr>
          <a:xfrm>
            <a:off x="3279440" y="2684677"/>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4" name="Textfeld 13"/>
          <p:cNvSpPr txBox="1"/>
          <p:nvPr/>
        </p:nvSpPr>
        <p:spPr>
          <a:xfrm>
            <a:off x="3283824" y="3059480"/>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5" name="Textfeld 14"/>
          <p:cNvSpPr txBox="1"/>
          <p:nvPr/>
        </p:nvSpPr>
        <p:spPr>
          <a:xfrm>
            <a:off x="3265172" y="3270044"/>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6" name="Textfeld 15"/>
          <p:cNvSpPr txBox="1"/>
          <p:nvPr/>
        </p:nvSpPr>
        <p:spPr>
          <a:xfrm>
            <a:off x="3279440" y="3626315"/>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7" name="Textfeld 16"/>
          <p:cNvSpPr txBox="1"/>
          <p:nvPr/>
        </p:nvSpPr>
        <p:spPr>
          <a:xfrm>
            <a:off x="3260788" y="3836879"/>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8" name="Textfeld 17"/>
          <p:cNvSpPr txBox="1"/>
          <p:nvPr/>
        </p:nvSpPr>
        <p:spPr>
          <a:xfrm>
            <a:off x="3281869" y="4210677"/>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9" name="Textfeld 18"/>
          <p:cNvSpPr txBox="1"/>
          <p:nvPr/>
        </p:nvSpPr>
        <p:spPr>
          <a:xfrm>
            <a:off x="3263217" y="4421241"/>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0" name="Textfeld 19"/>
          <p:cNvSpPr txBox="1"/>
          <p:nvPr/>
        </p:nvSpPr>
        <p:spPr>
          <a:xfrm>
            <a:off x="3281869" y="4777512"/>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21" name="Textfeld 20"/>
          <p:cNvSpPr txBox="1"/>
          <p:nvPr/>
        </p:nvSpPr>
        <p:spPr>
          <a:xfrm>
            <a:off x="3263217" y="4988076"/>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2" name="Textfeld 21"/>
          <p:cNvSpPr txBox="1"/>
          <p:nvPr/>
        </p:nvSpPr>
        <p:spPr>
          <a:xfrm>
            <a:off x="3298092" y="5361874"/>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23" name="Textfeld 22"/>
          <p:cNvSpPr txBox="1"/>
          <p:nvPr/>
        </p:nvSpPr>
        <p:spPr>
          <a:xfrm>
            <a:off x="3279440" y="5572438"/>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4" name="Textfeld 23"/>
          <p:cNvSpPr txBox="1"/>
          <p:nvPr/>
        </p:nvSpPr>
        <p:spPr>
          <a:xfrm>
            <a:off x="817564" y="1983438"/>
            <a:ext cx="2364472"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bieten ein attraktives Angebot</a:t>
            </a:r>
          </a:p>
        </p:txBody>
      </p:sp>
      <p:sp>
        <p:nvSpPr>
          <p:cNvPr id="25" name="Textfeld 24"/>
          <p:cNvSpPr txBox="1"/>
          <p:nvPr/>
        </p:nvSpPr>
        <p:spPr>
          <a:xfrm>
            <a:off x="309441" y="2587171"/>
            <a:ext cx="2872594"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bieten hohen Praxisbezug</a:t>
            </a:r>
          </a:p>
        </p:txBody>
      </p:sp>
      <p:sp>
        <p:nvSpPr>
          <p:cNvPr id="27" name="Textfeld 26"/>
          <p:cNvSpPr txBox="1"/>
          <p:nvPr/>
        </p:nvSpPr>
        <p:spPr>
          <a:xfrm>
            <a:off x="175846" y="3110804"/>
            <a:ext cx="3003999"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sind moderne und innovative Einrichtungen</a:t>
            </a:r>
          </a:p>
        </p:txBody>
      </p:sp>
      <p:sp>
        <p:nvSpPr>
          <p:cNvPr id="29" name="Textfeld 28"/>
          <p:cNvSpPr txBox="1"/>
          <p:nvPr/>
        </p:nvSpPr>
        <p:spPr>
          <a:xfrm>
            <a:off x="0" y="3688827"/>
            <a:ext cx="3175922"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arbeiten eng mit Unternehmen zusammen</a:t>
            </a:r>
          </a:p>
        </p:txBody>
      </p:sp>
      <p:sp>
        <p:nvSpPr>
          <p:cNvPr id="30" name="Textfeld 29"/>
          <p:cNvSpPr txBox="1"/>
          <p:nvPr/>
        </p:nvSpPr>
        <p:spPr>
          <a:xfrm>
            <a:off x="9423" y="4302278"/>
            <a:ext cx="3175922"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vermitteln zeitgemäße Inhalte</a:t>
            </a:r>
          </a:p>
        </p:txBody>
      </p:sp>
      <p:sp>
        <p:nvSpPr>
          <p:cNvPr id="31" name="Textfeld 30"/>
          <p:cNvSpPr txBox="1"/>
          <p:nvPr/>
        </p:nvSpPr>
        <p:spPr>
          <a:xfrm>
            <a:off x="-10110" y="4832575"/>
            <a:ext cx="3175922"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genießen in der Wirtschaft einen guten Ruf</a:t>
            </a:r>
          </a:p>
        </p:txBody>
      </p:sp>
      <p:sp>
        <p:nvSpPr>
          <p:cNvPr id="32" name="Textfeld 31"/>
          <p:cNvSpPr txBox="1"/>
          <p:nvPr/>
        </p:nvSpPr>
        <p:spPr>
          <a:xfrm>
            <a:off x="-444328" y="5403934"/>
            <a:ext cx="3586675"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bieten hohe Qualität</a:t>
            </a:r>
          </a:p>
        </p:txBody>
      </p:sp>
      <p:graphicFrame>
        <p:nvGraphicFramePr>
          <p:cNvPr id="33" name="Tabelle 32">
            <a:extLst>
              <a:ext uri="{FF2B5EF4-FFF2-40B4-BE49-F238E27FC236}">
                <a16:creationId xmlns:a16="http://schemas.microsoft.com/office/drawing/2014/main" xmlns="" id="{5DBB210D-D168-40C9-ADD5-3544CCDA032B}"/>
              </a:ext>
            </a:extLst>
          </p:cNvPr>
          <p:cNvGraphicFramePr>
            <a:graphicFrameLocks noGrp="1"/>
          </p:cNvGraphicFramePr>
          <p:nvPr>
            <p:extLst>
              <p:ext uri="{D42A27DB-BD31-4B8C-83A1-F6EECF244321}">
                <p14:modId xmlns:p14="http://schemas.microsoft.com/office/powerpoint/2010/main" val="2890849268"/>
              </p:ext>
            </p:extLst>
          </p:nvPr>
        </p:nvGraphicFramePr>
        <p:xfrm>
          <a:off x="8132536" y="906419"/>
          <a:ext cx="745200" cy="205740"/>
        </p:xfrm>
        <a:graphic>
          <a:graphicData uri="http://schemas.openxmlformats.org/drawingml/2006/table">
            <a:tbl>
              <a:tblPr firstRow="1" bandRow="1">
                <a:tableStyleId>{F5AB1C69-6EDB-4FF4-983F-18BD219EF322}</a:tableStyleId>
              </a:tblPr>
              <a:tblGrid>
                <a:gridCol w="745200">
                  <a:extLst>
                    <a:ext uri="{9D8B030D-6E8A-4147-A177-3AD203B41FA5}">
                      <a16:colId xmlns:a16="http://schemas.microsoft.com/office/drawing/2014/main" xmlns="" val="20000"/>
                    </a:ext>
                  </a:extLst>
                </a:gridCol>
              </a:tblGrid>
              <a:tr h="165980">
                <a:tc>
                  <a:txBody>
                    <a:bodyPr/>
                    <a:lstStyle/>
                    <a:p>
                      <a:pPr algn="ctr">
                        <a:lnSpc>
                          <a:spcPts val="900"/>
                        </a:lnSpc>
                      </a:pPr>
                      <a:r>
                        <a:rPr lang="de-AT" sz="1000" b="1" dirty="0">
                          <a:solidFill>
                            <a:schemeClr val="tx1"/>
                          </a:solidFill>
                          <a:latin typeface="Calibri" panose="020F0502020204030204" pitchFamily="34" charset="0"/>
                        </a:rPr>
                        <a:t>MW</a:t>
                      </a:r>
                      <a:endParaRPr lang="de-AT" sz="1200" b="1" dirty="0">
                        <a:solidFill>
                          <a:schemeClr val="tx1"/>
                        </a:solidFill>
                        <a:latin typeface="Calibri" panose="020F0502020204030204" pitchFamily="34" charset="0"/>
                      </a:endParaRPr>
                    </a:p>
                  </a:txBody>
                  <a:tcPr marL="91382" marR="91382" anchor="ct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
        <p:nvSpPr>
          <p:cNvPr id="34" name="Textfeld 33">
            <a:extLst>
              <a:ext uri="{FF2B5EF4-FFF2-40B4-BE49-F238E27FC236}">
                <a16:creationId xmlns:a16="http://schemas.microsoft.com/office/drawing/2014/main" xmlns="" id="{83C92812-A3A7-4624-8543-34F5B2E28B9D}"/>
              </a:ext>
            </a:extLst>
          </p:cNvPr>
          <p:cNvSpPr txBox="1"/>
          <p:nvPr/>
        </p:nvSpPr>
        <p:spPr>
          <a:xfrm>
            <a:off x="8068516" y="1111381"/>
            <a:ext cx="475910"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NÖ</a:t>
            </a:r>
          </a:p>
        </p:txBody>
      </p:sp>
      <p:sp>
        <p:nvSpPr>
          <p:cNvPr id="35" name="Textfeld 34">
            <a:extLst>
              <a:ext uri="{FF2B5EF4-FFF2-40B4-BE49-F238E27FC236}">
                <a16:creationId xmlns:a16="http://schemas.microsoft.com/office/drawing/2014/main" xmlns="" id="{14B8EF51-BB1A-4DCA-9B59-0DA8B55473F3}"/>
              </a:ext>
            </a:extLst>
          </p:cNvPr>
          <p:cNvSpPr txBox="1"/>
          <p:nvPr/>
        </p:nvSpPr>
        <p:spPr>
          <a:xfrm>
            <a:off x="8484134" y="1132141"/>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Ö</a:t>
            </a:r>
          </a:p>
        </p:txBody>
      </p:sp>
      <p:cxnSp>
        <p:nvCxnSpPr>
          <p:cNvPr id="36" name="Gerader Verbinder 35">
            <a:extLst>
              <a:ext uri="{FF2B5EF4-FFF2-40B4-BE49-F238E27FC236}">
                <a16:creationId xmlns:a16="http://schemas.microsoft.com/office/drawing/2014/main" xmlns="" id="{BAE37C5E-9729-4D2F-9DD1-BFBB8422C3A6}"/>
              </a:ext>
            </a:extLst>
          </p:cNvPr>
          <p:cNvCxnSpPr>
            <a:cxnSpLocks/>
          </p:cNvCxnSpPr>
          <p:nvPr/>
        </p:nvCxnSpPr>
        <p:spPr bwMode="auto">
          <a:xfrm>
            <a:off x="8460311" y="1108695"/>
            <a:ext cx="23823" cy="474074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37" name="Gerader Verbinder 36">
            <a:extLst>
              <a:ext uri="{FF2B5EF4-FFF2-40B4-BE49-F238E27FC236}">
                <a16:creationId xmlns:a16="http://schemas.microsoft.com/office/drawing/2014/main" xmlns="" id="{BAE37C5E-9729-4D2F-9DD1-BFBB8422C3A6}"/>
              </a:ext>
            </a:extLst>
          </p:cNvPr>
          <p:cNvCxnSpPr>
            <a:cxnSpLocks/>
          </p:cNvCxnSpPr>
          <p:nvPr/>
        </p:nvCxnSpPr>
        <p:spPr bwMode="auto">
          <a:xfrm>
            <a:off x="8866675" y="1113455"/>
            <a:ext cx="23823" cy="474074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pic>
        <p:nvPicPr>
          <p:cNvPr id="3" name="Grafik 2">
            <a:extLst>
              <a:ext uri="{FF2B5EF4-FFF2-40B4-BE49-F238E27FC236}">
                <a16:creationId xmlns:a16="http://schemas.microsoft.com/office/drawing/2014/main" xmlns="" id="{1E690D4E-3CEE-40BE-90DC-670B2A20A425}"/>
              </a:ext>
            </a:extLst>
          </p:cNvPr>
          <p:cNvPicPr>
            <a:picLocks noChangeAspect="1"/>
          </p:cNvPicPr>
          <p:nvPr/>
        </p:nvPicPr>
        <p:blipFill>
          <a:blip r:embed="rId2"/>
          <a:stretch>
            <a:fillRect/>
          </a:stretch>
        </p:blipFill>
        <p:spPr>
          <a:xfrm>
            <a:off x="3366736" y="1188411"/>
            <a:ext cx="6346486" cy="4871126"/>
          </a:xfrm>
          <a:prstGeom prst="rect">
            <a:avLst/>
          </a:prstGeom>
        </p:spPr>
      </p:pic>
    </p:spTree>
    <p:extLst>
      <p:ext uri="{BB962C8B-B14F-4D97-AF65-F5344CB8AC3E}">
        <p14:creationId xmlns:p14="http://schemas.microsoft.com/office/powerpoint/2010/main" val="376799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7"/>
          <p:cNvGraphicFramePr>
            <a:graphicFrameLocks noGrp="1"/>
          </p:cNvGraphicFramePr>
          <p:nvPr>
            <p:extLst>
              <p:ext uri="{D42A27DB-BD31-4B8C-83A1-F6EECF244321}">
                <p14:modId xmlns:p14="http://schemas.microsoft.com/office/powerpoint/2010/main" val="389995655"/>
              </p:ext>
            </p:extLst>
          </p:nvPr>
        </p:nvGraphicFramePr>
        <p:xfrm>
          <a:off x="1888850" y="1087436"/>
          <a:ext cx="5760000" cy="1915260"/>
        </p:xfrm>
        <a:graphic>
          <a:graphicData uri="http://schemas.openxmlformats.org/drawingml/2006/table">
            <a:tbl>
              <a:tblPr/>
              <a:tblGrid>
                <a:gridCol w="352222">
                  <a:extLst>
                    <a:ext uri="{9D8B030D-6E8A-4147-A177-3AD203B41FA5}">
                      <a16:colId xmlns:a16="http://schemas.microsoft.com/office/drawing/2014/main" xmlns="" val="20000"/>
                    </a:ext>
                  </a:extLst>
                </a:gridCol>
                <a:gridCol w="5407778">
                  <a:extLst>
                    <a:ext uri="{9D8B030D-6E8A-4147-A177-3AD203B41FA5}">
                      <a16:colId xmlns:a16="http://schemas.microsoft.com/office/drawing/2014/main" xmlns="" val="20001"/>
                    </a:ext>
                  </a:extLst>
                </a:gridCol>
              </a:tblGrid>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kern="1200" cap="none" normalizeH="0" baseline="0" dirty="0">
                          <a:ln>
                            <a:noFill/>
                          </a:ln>
                          <a:solidFill>
                            <a:schemeClr val="bg1"/>
                          </a:solidFill>
                          <a:effectLst/>
                          <a:latin typeface="Calibri" panose="020F0502020204030204" pitchFamily="34" charset="0"/>
                          <a:ea typeface="+mn-ea"/>
                          <a:cs typeface="+mn-cs"/>
                        </a:rPr>
                        <a:t>1</a:t>
                      </a:r>
                      <a:endParaRPr kumimoji="0" lang="de-AT" altLang="de-DE" sz="1600" b="1" i="0" u="none" strike="noStrike" kern="1200" cap="none" normalizeH="0" baseline="0" dirty="0">
                        <a:ln>
                          <a:noFill/>
                        </a:ln>
                        <a:solidFill>
                          <a:schemeClr val="bg1"/>
                        </a:solidFill>
                        <a:effectLst/>
                        <a:latin typeface="Calibri" panose="020F0502020204030204" pitchFamily="34" charset="0"/>
                        <a:ea typeface="+mn-ea"/>
                        <a:cs typeface="+mn-cs"/>
                      </a:endParaRP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bg1"/>
                          </a:solidFill>
                          <a:effectLst/>
                          <a:latin typeface="Calibri" panose="020F0502020204030204" pitchFamily="34" charset="0"/>
                          <a:ea typeface="+mn-ea"/>
                          <a:cs typeface="+mn-cs"/>
                        </a:rPr>
                        <a:t>Daten zur Befragung</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extLst>
                  <a:ext uri="{0D108BD9-81ED-4DB2-BD59-A6C34878D82A}">
                    <a16:rowId xmlns:a16="http://schemas.microsoft.com/office/drawing/2014/main" xmlns="" val="10000"/>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2</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Management Summary</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Allgemeines Image</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cap="none" normalizeH="0" baseline="0" dirty="0">
                          <a:ln>
                            <a:noFill/>
                          </a:ln>
                          <a:solidFill>
                            <a:schemeClr val="tx1"/>
                          </a:solidFill>
                          <a:effectLst/>
                          <a:latin typeface="Calibri" panose="020F0502020204030204" pitchFamily="34" charset="0"/>
                        </a:rPr>
                        <a:t>4</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1600" b="1" i="0" u="none" strike="noStrike" kern="1200" cap="none" normalizeH="0" baseline="0" dirty="0">
                          <a:ln>
                            <a:noFill/>
                          </a:ln>
                          <a:solidFill>
                            <a:schemeClr val="tx1"/>
                          </a:solidFill>
                          <a:effectLst/>
                          <a:latin typeface="Calibri" panose="020F0502020204030204" pitchFamily="34" charset="0"/>
                          <a:ea typeface="+mn-ea"/>
                          <a:cs typeface="+mn-cs"/>
                        </a:rPr>
                        <a:t>Vergleich zwischen Fachhochschule und Universität</a:t>
                      </a:r>
                      <a:endParaRPr kumimoji="0" lang="de-AT"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dirty="0">
                <a:latin typeface="Calibri" panose="020F0502020204030204" pitchFamily="34" charset="0"/>
              </a:rPr>
              <a:t>Hauptkapitel</a:t>
            </a:r>
          </a:p>
        </p:txBody>
      </p:sp>
    </p:spTree>
    <p:extLst>
      <p:ext uri="{BB962C8B-B14F-4D97-AF65-F5344CB8AC3E}">
        <p14:creationId xmlns:p14="http://schemas.microsoft.com/office/powerpoint/2010/main" val="121280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Aussagen über FH / UNI (2/2)</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93398" y="775691"/>
            <a:ext cx="8269288" cy="664797"/>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F17</a:t>
            </a:r>
            <a:r>
              <a:rPr lang="de-DE" altLang="de-DE" sz="1100" b="0" dirty="0">
                <a:solidFill>
                  <a:schemeClr val="folHlink"/>
                </a:solidFill>
                <a:latin typeface="Calibri" panose="020F0502020204030204" pitchFamily="34" charset="0"/>
              </a:rPr>
              <a:t>: Wie sehr treffen folgende Aussagen auf Fachhochschulen zu</a:t>
            </a:r>
            <a:r>
              <a:rPr lang="de-AT" altLang="de-DE" sz="1100" b="0" dirty="0">
                <a:solidFill>
                  <a:schemeClr val="folHlink"/>
                </a:solidFill>
                <a:latin typeface="Calibri" panose="020F0502020204030204" pitchFamily="34" charset="0"/>
              </a:rPr>
              <a:t>? Fachhochschulen …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a:p>
            <a:pPr eaLnBrk="0" hangingPunct="0">
              <a:lnSpc>
                <a:spcPct val="120000"/>
              </a:lnSpc>
            </a:pPr>
            <a:r>
              <a:rPr lang="de-AT" altLang="de-DE" sz="1100" dirty="0">
                <a:solidFill>
                  <a:schemeClr val="folHlink"/>
                </a:solidFill>
                <a:latin typeface="Calibri" panose="020F0502020204030204" pitchFamily="34" charset="0"/>
              </a:rPr>
              <a:t>F18: </a:t>
            </a:r>
            <a:r>
              <a:rPr lang="de-AT" altLang="de-DE" sz="1100" b="0" dirty="0">
                <a:solidFill>
                  <a:schemeClr val="folHlink"/>
                </a:solidFill>
                <a:latin typeface="Calibri" panose="020F0502020204030204" pitchFamily="34" charset="0"/>
              </a:rPr>
              <a:t>Und wie sehr treffen folgende Aussagen auf österreichische Universitäten zu? Universitäten… [in Prozent]</a:t>
            </a:r>
          </a:p>
          <a:p>
            <a:pPr eaLnBrk="0" hangingPunct="0">
              <a:lnSpc>
                <a:spcPct val="120000"/>
              </a:lnSpc>
            </a:pPr>
            <a:endParaRPr lang="de-DE" altLang="de-DE" sz="900" b="0" dirty="0">
              <a:solidFill>
                <a:schemeClr val="folHlink"/>
              </a:solidFill>
            </a:endParaRP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hat Universitäts-/FH-Abschluss oder verfolgt derzeit Studium an einer österr. Univ., FH, Akademie, n=685, Niederösterreich n=96</a:t>
            </a:r>
          </a:p>
        </p:txBody>
      </p:sp>
      <p:sp>
        <p:nvSpPr>
          <p:cNvPr id="7" name="Textfeld 6"/>
          <p:cNvSpPr txBox="1"/>
          <p:nvPr/>
        </p:nvSpPr>
        <p:spPr>
          <a:xfrm>
            <a:off x="519561" y="1360349"/>
            <a:ext cx="2682816"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tragen den Anforderungen der Wirtschaft Rechnung</a:t>
            </a:r>
          </a:p>
        </p:txBody>
      </p:sp>
      <p:sp>
        <p:nvSpPr>
          <p:cNvPr id="8" name="Textfeld 7"/>
          <p:cNvSpPr txBox="1"/>
          <p:nvPr/>
        </p:nvSpPr>
        <p:spPr>
          <a:xfrm>
            <a:off x="113430" y="2053303"/>
            <a:ext cx="3075819"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stehen für Leistungsorientierung und unternehmerisches Denken</a:t>
            </a:r>
          </a:p>
        </p:txBody>
      </p:sp>
      <p:sp>
        <p:nvSpPr>
          <p:cNvPr id="9" name="Textfeld 8"/>
          <p:cNvSpPr txBox="1"/>
          <p:nvPr/>
        </p:nvSpPr>
        <p:spPr>
          <a:xfrm>
            <a:off x="325294" y="2692919"/>
            <a:ext cx="2872594"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bieten innovative Studienmodelle für berufstätige Studierende</a:t>
            </a:r>
          </a:p>
        </p:txBody>
      </p:sp>
      <p:sp>
        <p:nvSpPr>
          <p:cNvPr id="10" name="Textfeld 9"/>
          <p:cNvSpPr txBox="1"/>
          <p:nvPr/>
        </p:nvSpPr>
        <p:spPr>
          <a:xfrm>
            <a:off x="333232" y="3421362"/>
            <a:ext cx="2872594"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haben ein gutes Image in der Öffentlichkeit</a:t>
            </a:r>
          </a:p>
        </p:txBody>
      </p:sp>
      <p:sp>
        <p:nvSpPr>
          <p:cNvPr id="11" name="Textfeld 10"/>
          <p:cNvSpPr txBox="1"/>
          <p:nvPr/>
        </p:nvSpPr>
        <p:spPr>
          <a:xfrm>
            <a:off x="29904" y="4076006"/>
            <a:ext cx="3175922"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verstehen es, ihre Absolventen/-innen an sich zu binden</a:t>
            </a:r>
          </a:p>
        </p:txBody>
      </p:sp>
      <p:sp>
        <p:nvSpPr>
          <p:cNvPr id="12" name="Textfeld 11"/>
          <p:cNvSpPr txBox="1"/>
          <p:nvPr/>
        </p:nvSpPr>
        <p:spPr>
          <a:xfrm>
            <a:off x="38490" y="4688911"/>
            <a:ext cx="3175922"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sollten mehr in die Forschung investieren</a:t>
            </a:r>
          </a:p>
        </p:txBody>
      </p:sp>
      <p:sp>
        <p:nvSpPr>
          <p:cNvPr id="13" name="Textfeld 12"/>
          <p:cNvSpPr txBox="1"/>
          <p:nvPr/>
        </p:nvSpPr>
        <p:spPr>
          <a:xfrm>
            <a:off x="29904" y="5327904"/>
            <a:ext cx="3175922"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orientieren sich zu stark an der Wirtschaft</a:t>
            </a:r>
          </a:p>
        </p:txBody>
      </p:sp>
      <p:sp>
        <p:nvSpPr>
          <p:cNvPr id="14" name="Textfeld 13">
            <a:extLst>
              <a:ext uri="{FF2B5EF4-FFF2-40B4-BE49-F238E27FC236}">
                <a16:creationId xmlns:a16="http://schemas.microsoft.com/office/drawing/2014/main" xmlns="" id="{5675B459-8E51-4691-A6C5-D5BEEBDEA57B}"/>
              </a:ext>
            </a:extLst>
          </p:cNvPr>
          <p:cNvSpPr txBox="1"/>
          <p:nvPr/>
        </p:nvSpPr>
        <p:spPr>
          <a:xfrm>
            <a:off x="3279440" y="1321911"/>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5" name="Textfeld 14">
            <a:extLst>
              <a:ext uri="{FF2B5EF4-FFF2-40B4-BE49-F238E27FC236}">
                <a16:creationId xmlns:a16="http://schemas.microsoft.com/office/drawing/2014/main" xmlns="" id="{1DF9D651-2F57-40B0-A56A-8DAE150F813A}"/>
              </a:ext>
            </a:extLst>
          </p:cNvPr>
          <p:cNvSpPr txBox="1"/>
          <p:nvPr/>
        </p:nvSpPr>
        <p:spPr>
          <a:xfrm>
            <a:off x="3260788" y="1532475"/>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6" name="Textfeld 15">
            <a:extLst>
              <a:ext uri="{FF2B5EF4-FFF2-40B4-BE49-F238E27FC236}">
                <a16:creationId xmlns:a16="http://schemas.microsoft.com/office/drawing/2014/main" xmlns="" id="{A0DCB7B6-9337-423D-8FC4-370328D03D01}"/>
              </a:ext>
            </a:extLst>
          </p:cNvPr>
          <p:cNvSpPr txBox="1"/>
          <p:nvPr/>
        </p:nvSpPr>
        <p:spPr>
          <a:xfrm>
            <a:off x="3279440" y="1993486"/>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7" name="Textfeld 16">
            <a:extLst>
              <a:ext uri="{FF2B5EF4-FFF2-40B4-BE49-F238E27FC236}">
                <a16:creationId xmlns:a16="http://schemas.microsoft.com/office/drawing/2014/main" xmlns="" id="{2107B302-FA09-41C6-BDA1-4BA056CE869B}"/>
              </a:ext>
            </a:extLst>
          </p:cNvPr>
          <p:cNvSpPr txBox="1"/>
          <p:nvPr/>
        </p:nvSpPr>
        <p:spPr>
          <a:xfrm>
            <a:off x="3260788" y="2204050"/>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8" name="Textfeld 17">
            <a:extLst>
              <a:ext uri="{FF2B5EF4-FFF2-40B4-BE49-F238E27FC236}">
                <a16:creationId xmlns:a16="http://schemas.microsoft.com/office/drawing/2014/main" xmlns="" id="{D405378E-AC45-4CED-91D8-8747C41DB9F8}"/>
              </a:ext>
            </a:extLst>
          </p:cNvPr>
          <p:cNvSpPr txBox="1"/>
          <p:nvPr/>
        </p:nvSpPr>
        <p:spPr>
          <a:xfrm>
            <a:off x="3279440" y="2662912"/>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9" name="Textfeld 18">
            <a:extLst>
              <a:ext uri="{FF2B5EF4-FFF2-40B4-BE49-F238E27FC236}">
                <a16:creationId xmlns:a16="http://schemas.microsoft.com/office/drawing/2014/main" xmlns="" id="{80DBA076-1F28-497D-86B9-8C1378072EFD}"/>
              </a:ext>
            </a:extLst>
          </p:cNvPr>
          <p:cNvSpPr txBox="1"/>
          <p:nvPr/>
        </p:nvSpPr>
        <p:spPr>
          <a:xfrm>
            <a:off x="3260788" y="2873476"/>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0" name="Textfeld 19">
            <a:extLst>
              <a:ext uri="{FF2B5EF4-FFF2-40B4-BE49-F238E27FC236}">
                <a16:creationId xmlns:a16="http://schemas.microsoft.com/office/drawing/2014/main" xmlns="" id="{0C1CBA53-EECA-4D62-A363-29D026507E99}"/>
              </a:ext>
            </a:extLst>
          </p:cNvPr>
          <p:cNvSpPr txBox="1"/>
          <p:nvPr/>
        </p:nvSpPr>
        <p:spPr>
          <a:xfrm>
            <a:off x="3298092" y="3333685"/>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21" name="Textfeld 20">
            <a:extLst>
              <a:ext uri="{FF2B5EF4-FFF2-40B4-BE49-F238E27FC236}">
                <a16:creationId xmlns:a16="http://schemas.microsoft.com/office/drawing/2014/main" xmlns="" id="{79BDEEBF-21A5-43DF-AE86-0C88D7F8B036}"/>
              </a:ext>
            </a:extLst>
          </p:cNvPr>
          <p:cNvSpPr txBox="1"/>
          <p:nvPr/>
        </p:nvSpPr>
        <p:spPr>
          <a:xfrm>
            <a:off x="3279440" y="3544249"/>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2" name="Textfeld 21">
            <a:extLst>
              <a:ext uri="{FF2B5EF4-FFF2-40B4-BE49-F238E27FC236}">
                <a16:creationId xmlns:a16="http://schemas.microsoft.com/office/drawing/2014/main" xmlns="" id="{E3AFBC07-1481-45DC-A187-72E75CD7F2B8}"/>
              </a:ext>
            </a:extLst>
          </p:cNvPr>
          <p:cNvSpPr txBox="1"/>
          <p:nvPr/>
        </p:nvSpPr>
        <p:spPr>
          <a:xfrm>
            <a:off x="3279440" y="3983848"/>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23" name="Textfeld 22">
            <a:extLst>
              <a:ext uri="{FF2B5EF4-FFF2-40B4-BE49-F238E27FC236}">
                <a16:creationId xmlns:a16="http://schemas.microsoft.com/office/drawing/2014/main" xmlns="" id="{5BFA0611-B3AE-49C3-85E1-2E322B473E31}"/>
              </a:ext>
            </a:extLst>
          </p:cNvPr>
          <p:cNvSpPr txBox="1"/>
          <p:nvPr/>
        </p:nvSpPr>
        <p:spPr>
          <a:xfrm>
            <a:off x="3260788" y="4194412"/>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4" name="Textfeld 23">
            <a:extLst>
              <a:ext uri="{FF2B5EF4-FFF2-40B4-BE49-F238E27FC236}">
                <a16:creationId xmlns:a16="http://schemas.microsoft.com/office/drawing/2014/main" xmlns="" id="{BDEDD25C-19E2-4B70-AB78-E9870B4D1C2B}"/>
              </a:ext>
            </a:extLst>
          </p:cNvPr>
          <p:cNvSpPr txBox="1"/>
          <p:nvPr/>
        </p:nvSpPr>
        <p:spPr>
          <a:xfrm>
            <a:off x="3311288" y="4634011"/>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25" name="Textfeld 24">
            <a:extLst>
              <a:ext uri="{FF2B5EF4-FFF2-40B4-BE49-F238E27FC236}">
                <a16:creationId xmlns:a16="http://schemas.microsoft.com/office/drawing/2014/main" xmlns="" id="{FC633CB0-6A67-4010-8AB6-64380F2B836E}"/>
              </a:ext>
            </a:extLst>
          </p:cNvPr>
          <p:cNvSpPr txBox="1"/>
          <p:nvPr/>
        </p:nvSpPr>
        <p:spPr>
          <a:xfrm>
            <a:off x="3292636" y="4844575"/>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26" name="Textfeld 25">
            <a:extLst>
              <a:ext uri="{FF2B5EF4-FFF2-40B4-BE49-F238E27FC236}">
                <a16:creationId xmlns:a16="http://schemas.microsoft.com/office/drawing/2014/main" xmlns="" id="{2D286A27-408A-49A3-A9E6-C8AB86F32FBE}"/>
              </a:ext>
            </a:extLst>
          </p:cNvPr>
          <p:cNvSpPr txBox="1"/>
          <p:nvPr/>
        </p:nvSpPr>
        <p:spPr>
          <a:xfrm>
            <a:off x="3330070" y="5316850"/>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27" name="Textfeld 26">
            <a:extLst>
              <a:ext uri="{FF2B5EF4-FFF2-40B4-BE49-F238E27FC236}">
                <a16:creationId xmlns:a16="http://schemas.microsoft.com/office/drawing/2014/main" xmlns="" id="{76F1076F-6F61-415E-AB42-983F485AF700}"/>
              </a:ext>
            </a:extLst>
          </p:cNvPr>
          <p:cNvSpPr txBox="1"/>
          <p:nvPr/>
        </p:nvSpPr>
        <p:spPr>
          <a:xfrm>
            <a:off x="3311418" y="5527414"/>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graphicFrame>
        <p:nvGraphicFramePr>
          <p:cNvPr id="33" name="Tabelle 32">
            <a:extLst>
              <a:ext uri="{FF2B5EF4-FFF2-40B4-BE49-F238E27FC236}">
                <a16:creationId xmlns:a16="http://schemas.microsoft.com/office/drawing/2014/main" xmlns="" id="{5DBB210D-D168-40C9-ADD5-3544CCDA032B}"/>
              </a:ext>
            </a:extLst>
          </p:cNvPr>
          <p:cNvGraphicFramePr>
            <a:graphicFrameLocks noGrp="1"/>
          </p:cNvGraphicFramePr>
          <p:nvPr>
            <p:extLst>
              <p:ext uri="{D42A27DB-BD31-4B8C-83A1-F6EECF244321}">
                <p14:modId xmlns:p14="http://schemas.microsoft.com/office/powerpoint/2010/main" val="2993373802"/>
              </p:ext>
            </p:extLst>
          </p:nvPr>
        </p:nvGraphicFramePr>
        <p:xfrm>
          <a:off x="8132536" y="906419"/>
          <a:ext cx="745200" cy="205740"/>
        </p:xfrm>
        <a:graphic>
          <a:graphicData uri="http://schemas.openxmlformats.org/drawingml/2006/table">
            <a:tbl>
              <a:tblPr firstRow="1" bandRow="1">
                <a:tableStyleId>{F5AB1C69-6EDB-4FF4-983F-18BD219EF322}</a:tableStyleId>
              </a:tblPr>
              <a:tblGrid>
                <a:gridCol w="745200">
                  <a:extLst>
                    <a:ext uri="{9D8B030D-6E8A-4147-A177-3AD203B41FA5}">
                      <a16:colId xmlns:a16="http://schemas.microsoft.com/office/drawing/2014/main" xmlns="" val="20000"/>
                    </a:ext>
                  </a:extLst>
                </a:gridCol>
              </a:tblGrid>
              <a:tr h="165980">
                <a:tc>
                  <a:txBody>
                    <a:bodyPr/>
                    <a:lstStyle/>
                    <a:p>
                      <a:pPr algn="ctr">
                        <a:lnSpc>
                          <a:spcPts val="900"/>
                        </a:lnSpc>
                      </a:pPr>
                      <a:r>
                        <a:rPr lang="de-AT" sz="1000" b="1" dirty="0">
                          <a:solidFill>
                            <a:schemeClr val="tx1"/>
                          </a:solidFill>
                          <a:latin typeface="Calibri" panose="020F0502020204030204" pitchFamily="34" charset="0"/>
                        </a:rPr>
                        <a:t>MW</a:t>
                      </a:r>
                      <a:endParaRPr lang="de-AT" sz="1200" b="1" dirty="0">
                        <a:solidFill>
                          <a:schemeClr val="tx1"/>
                        </a:solidFill>
                        <a:latin typeface="Calibri" panose="020F0502020204030204" pitchFamily="34" charset="0"/>
                      </a:endParaRPr>
                    </a:p>
                  </a:txBody>
                  <a:tcPr marL="91382" marR="91382" anchor="ct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
        <p:nvSpPr>
          <p:cNvPr id="34" name="Textfeld 33">
            <a:extLst>
              <a:ext uri="{FF2B5EF4-FFF2-40B4-BE49-F238E27FC236}">
                <a16:creationId xmlns:a16="http://schemas.microsoft.com/office/drawing/2014/main" xmlns="" id="{83C92812-A3A7-4624-8543-34F5B2E28B9D}"/>
              </a:ext>
            </a:extLst>
          </p:cNvPr>
          <p:cNvSpPr txBox="1"/>
          <p:nvPr/>
        </p:nvSpPr>
        <p:spPr>
          <a:xfrm>
            <a:off x="8113497" y="1111381"/>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NÖ.</a:t>
            </a:r>
          </a:p>
        </p:txBody>
      </p:sp>
      <p:sp>
        <p:nvSpPr>
          <p:cNvPr id="35" name="Textfeld 34">
            <a:extLst>
              <a:ext uri="{FF2B5EF4-FFF2-40B4-BE49-F238E27FC236}">
                <a16:creationId xmlns:a16="http://schemas.microsoft.com/office/drawing/2014/main" xmlns="" id="{14B8EF51-BB1A-4DCA-9B59-0DA8B55473F3}"/>
              </a:ext>
            </a:extLst>
          </p:cNvPr>
          <p:cNvSpPr txBox="1"/>
          <p:nvPr/>
        </p:nvSpPr>
        <p:spPr>
          <a:xfrm>
            <a:off x="8484134" y="1132141"/>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Ö</a:t>
            </a:r>
          </a:p>
        </p:txBody>
      </p:sp>
      <p:cxnSp>
        <p:nvCxnSpPr>
          <p:cNvPr id="36" name="Gerader Verbinder 35">
            <a:extLst>
              <a:ext uri="{FF2B5EF4-FFF2-40B4-BE49-F238E27FC236}">
                <a16:creationId xmlns:a16="http://schemas.microsoft.com/office/drawing/2014/main" xmlns="" id="{BAE37C5E-9729-4D2F-9DD1-BFBB8422C3A6}"/>
              </a:ext>
            </a:extLst>
          </p:cNvPr>
          <p:cNvCxnSpPr>
            <a:cxnSpLocks/>
          </p:cNvCxnSpPr>
          <p:nvPr/>
        </p:nvCxnSpPr>
        <p:spPr bwMode="auto">
          <a:xfrm>
            <a:off x="8460311" y="1108695"/>
            <a:ext cx="23823" cy="474074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37" name="Gerader Verbinder 36">
            <a:extLst>
              <a:ext uri="{FF2B5EF4-FFF2-40B4-BE49-F238E27FC236}">
                <a16:creationId xmlns:a16="http://schemas.microsoft.com/office/drawing/2014/main" xmlns="" id="{BAE37C5E-9729-4D2F-9DD1-BFBB8422C3A6}"/>
              </a:ext>
            </a:extLst>
          </p:cNvPr>
          <p:cNvCxnSpPr>
            <a:cxnSpLocks/>
          </p:cNvCxnSpPr>
          <p:nvPr/>
        </p:nvCxnSpPr>
        <p:spPr bwMode="auto">
          <a:xfrm>
            <a:off x="8866675" y="1113455"/>
            <a:ext cx="23823" cy="474074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pic>
        <p:nvPicPr>
          <p:cNvPr id="2" name="Grafik 1">
            <a:extLst>
              <a:ext uri="{FF2B5EF4-FFF2-40B4-BE49-F238E27FC236}">
                <a16:creationId xmlns:a16="http://schemas.microsoft.com/office/drawing/2014/main" xmlns="" id="{37216AB3-0779-42DB-9671-BC074FD0DB60}"/>
              </a:ext>
            </a:extLst>
          </p:cNvPr>
          <p:cNvPicPr>
            <a:picLocks noChangeAspect="1"/>
          </p:cNvPicPr>
          <p:nvPr/>
        </p:nvPicPr>
        <p:blipFill>
          <a:blip r:embed="rId2"/>
          <a:stretch>
            <a:fillRect/>
          </a:stretch>
        </p:blipFill>
        <p:spPr>
          <a:xfrm>
            <a:off x="3409752" y="1132141"/>
            <a:ext cx="6346486" cy="4871126"/>
          </a:xfrm>
          <a:prstGeom prst="rect">
            <a:avLst/>
          </a:prstGeom>
        </p:spPr>
      </p:pic>
    </p:spTree>
    <p:extLst>
      <p:ext uri="{BB962C8B-B14F-4D97-AF65-F5344CB8AC3E}">
        <p14:creationId xmlns:p14="http://schemas.microsoft.com/office/powerpoint/2010/main" val="1519646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Studierende und </a:t>
            </a:r>
            <a:r>
              <a:rPr lang="de-AT" dirty="0" err="1"/>
              <a:t>AbsolventInnen</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72268" y="796041"/>
            <a:ext cx="8269288" cy="281937"/>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F20: </a:t>
            </a:r>
            <a:r>
              <a:rPr lang="de-DE" altLang="de-DE" sz="1100" b="0" dirty="0">
                <a:solidFill>
                  <a:schemeClr val="folHlink"/>
                </a:solidFill>
                <a:latin typeface="Calibri" panose="020F0502020204030204" pitchFamily="34" charset="0"/>
              </a:rPr>
              <a:t>Hatten Sie schon während Ihres Studiums Kontakt zu potenziellen Arbeitgebern?</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a:t>
            </a:r>
            <a:r>
              <a:rPr lang="de-AT" altLang="de-DE" sz="1000" b="0" dirty="0">
                <a:solidFill>
                  <a:schemeClr val="folHlink"/>
                </a:solidFill>
                <a:latin typeface="Calibri" panose="020F0502020204030204" pitchFamily="34" charset="0"/>
                <a:ea typeface="ヒラギノ角ゴ Pro W3"/>
                <a:cs typeface="ヒラギノ角ゴ Pro W3"/>
              </a:rPr>
              <a:t>derzeit Studium an einer österr. Univ., FH, Akademie, n=363, </a:t>
            </a:r>
            <a:r>
              <a:rPr lang="de-AT" altLang="de-DE" sz="1000" b="0" dirty="0">
                <a:solidFill>
                  <a:schemeClr val="folHlink"/>
                </a:solidFill>
                <a:latin typeface="Calibri" panose="020F0502020204030204" pitchFamily="34" charset="0"/>
              </a:rPr>
              <a:t>Niederösterreich n=42</a:t>
            </a:r>
          </a:p>
        </p:txBody>
      </p:sp>
      <p:pic>
        <p:nvPicPr>
          <p:cNvPr id="5" name="Grafik 4">
            <a:extLst>
              <a:ext uri="{FF2B5EF4-FFF2-40B4-BE49-F238E27FC236}">
                <a16:creationId xmlns:a16="http://schemas.microsoft.com/office/drawing/2014/main" xmlns="" id="{1E299B8B-084E-4DB5-BBE6-3F176AF5F1AB}"/>
              </a:ext>
            </a:extLst>
          </p:cNvPr>
          <p:cNvPicPr>
            <a:picLocks noChangeAspect="1"/>
          </p:cNvPicPr>
          <p:nvPr/>
        </p:nvPicPr>
        <p:blipFill>
          <a:blip r:embed="rId2"/>
          <a:stretch>
            <a:fillRect/>
          </a:stretch>
        </p:blipFill>
        <p:spPr>
          <a:xfrm>
            <a:off x="-941773" y="1727001"/>
            <a:ext cx="8693649" cy="2865368"/>
          </a:xfrm>
          <a:prstGeom prst="rect">
            <a:avLst/>
          </a:prstGeom>
        </p:spPr>
      </p:pic>
    </p:spTree>
    <p:extLst>
      <p:ext uri="{BB962C8B-B14F-4D97-AF65-F5344CB8AC3E}">
        <p14:creationId xmlns:p14="http://schemas.microsoft.com/office/powerpoint/2010/main" val="141188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Stellenwert im Österreichischen Bildungssystem</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4175" y="788718"/>
            <a:ext cx="8269288" cy="281937"/>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F5</a:t>
            </a:r>
            <a:r>
              <a:rPr lang="de-DE" altLang="de-DE" sz="1100" b="0" dirty="0">
                <a:solidFill>
                  <a:schemeClr val="folHlink"/>
                </a:solidFill>
                <a:latin typeface="Calibri" panose="020F0502020204030204" pitchFamily="34" charset="0"/>
              </a:rPr>
              <a:t>: </a:t>
            </a:r>
            <a:r>
              <a:rPr lang="de-AT" altLang="de-DE" sz="1100" b="0" dirty="0">
                <a:solidFill>
                  <a:schemeClr val="folHlink"/>
                </a:solidFill>
                <a:latin typeface="Calibri" panose="020F0502020204030204" pitchFamily="34" charset="0"/>
              </a:rPr>
              <a:t>Welchen Stellenwert haben Fachhochschulen ihrer Meinung nach im österreichischen Bildungssystem?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Niederösterreich n=500</a:t>
            </a:r>
          </a:p>
        </p:txBody>
      </p:sp>
      <p:pic>
        <p:nvPicPr>
          <p:cNvPr id="6" name="Grafik 5">
            <a:extLst>
              <a:ext uri="{FF2B5EF4-FFF2-40B4-BE49-F238E27FC236}">
                <a16:creationId xmlns:a16="http://schemas.microsoft.com/office/drawing/2014/main" xmlns="" id="{21FB4DD4-5BB5-40B0-A7E4-D28507E5551A}"/>
              </a:ext>
            </a:extLst>
          </p:cNvPr>
          <p:cNvPicPr>
            <a:picLocks noChangeAspect="1"/>
          </p:cNvPicPr>
          <p:nvPr/>
        </p:nvPicPr>
        <p:blipFill>
          <a:blip r:embed="rId2"/>
          <a:stretch>
            <a:fillRect/>
          </a:stretch>
        </p:blipFill>
        <p:spPr>
          <a:xfrm>
            <a:off x="118539" y="2017227"/>
            <a:ext cx="7687722" cy="2597121"/>
          </a:xfrm>
          <a:prstGeom prst="rect">
            <a:avLst/>
          </a:prstGeom>
        </p:spPr>
      </p:pic>
    </p:spTree>
    <p:extLst>
      <p:ext uri="{BB962C8B-B14F-4D97-AF65-F5344CB8AC3E}">
        <p14:creationId xmlns:p14="http://schemas.microsoft.com/office/powerpoint/2010/main" val="112815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t>Stellenwert im Österreichischen Bildungssystem</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4175" y="788718"/>
            <a:ext cx="8269288" cy="281937"/>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F6: </a:t>
            </a:r>
            <a:r>
              <a:rPr lang="de-DE" altLang="de-DE" sz="1100" b="0" dirty="0">
                <a:solidFill>
                  <a:schemeClr val="folHlink"/>
                </a:solidFill>
                <a:latin typeface="Calibri" panose="020F0502020204030204" pitchFamily="34" charset="0"/>
              </a:rPr>
              <a:t>Und wie schätzen Sie den Stellenwert von Fachhochschulen im Vergleich zu Universitäten ein? [in Prozent]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Niederösterreich n=500</a:t>
            </a:r>
          </a:p>
        </p:txBody>
      </p:sp>
      <p:pic>
        <p:nvPicPr>
          <p:cNvPr id="5" name="Grafik 4">
            <a:extLst>
              <a:ext uri="{FF2B5EF4-FFF2-40B4-BE49-F238E27FC236}">
                <a16:creationId xmlns:a16="http://schemas.microsoft.com/office/drawing/2014/main" xmlns="" id="{E4F8EA3C-6393-4601-82AA-ED0980CAF70D}"/>
              </a:ext>
            </a:extLst>
          </p:cNvPr>
          <p:cNvPicPr>
            <a:picLocks noChangeAspect="1"/>
          </p:cNvPicPr>
          <p:nvPr/>
        </p:nvPicPr>
        <p:blipFill>
          <a:blip r:embed="rId2"/>
          <a:stretch>
            <a:fillRect/>
          </a:stretch>
        </p:blipFill>
        <p:spPr>
          <a:xfrm>
            <a:off x="231755" y="2025937"/>
            <a:ext cx="7565792" cy="2597121"/>
          </a:xfrm>
          <a:prstGeom prst="rect">
            <a:avLst/>
          </a:prstGeom>
        </p:spPr>
      </p:pic>
    </p:spTree>
    <p:extLst>
      <p:ext uri="{BB962C8B-B14F-4D97-AF65-F5344CB8AC3E}">
        <p14:creationId xmlns:p14="http://schemas.microsoft.com/office/powerpoint/2010/main" val="264331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628247A3-B883-4A9F-8852-D80621A0C8C0}"/>
              </a:ext>
            </a:extLst>
          </p:cNvPr>
          <p:cNvPicPr>
            <a:picLocks noChangeAspect="1"/>
          </p:cNvPicPr>
          <p:nvPr/>
        </p:nvPicPr>
        <p:blipFill>
          <a:blip r:embed="rId2"/>
          <a:stretch>
            <a:fillRect/>
          </a:stretch>
        </p:blipFill>
        <p:spPr>
          <a:xfrm>
            <a:off x="3361646" y="1523873"/>
            <a:ext cx="6297714" cy="4645555"/>
          </a:xfrm>
          <a:prstGeom prst="rect">
            <a:avLst/>
          </a:prstGeom>
        </p:spPr>
      </p:pic>
      <p:sp>
        <p:nvSpPr>
          <p:cNvPr id="34817" name="Rectangle 2"/>
          <p:cNvSpPr>
            <a:spLocks noGrp="1" noChangeArrowheads="1"/>
          </p:cNvSpPr>
          <p:nvPr>
            <p:ph type="title" idx="4294967295"/>
          </p:nvPr>
        </p:nvSpPr>
        <p:spPr>
          <a:xfrm>
            <a:off x="817563" y="321235"/>
            <a:ext cx="8185150" cy="431800"/>
          </a:xfrm>
        </p:spPr>
        <p:txBody>
          <a:bodyPr/>
          <a:lstStyle/>
          <a:p>
            <a:r>
              <a:rPr lang="de-AT" dirty="0"/>
              <a:t>Allgemeines Image</a:t>
            </a:r>
            <a:endParaRPr lang="de-AT" dirty="0">
              <a:latin typeface="Calibri" panose="020F0502020204030204" pitchFamily="34" charset="0"/>
            </a:endParaRP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77825" y="774107"/>
            <a:ext cx="8269288" cy="664797"/>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F10</a:t>
            </a:r>
            <a:r>
              <a:rPr lang="de-DE" altLang="de-DE" sz="1100" b="0" dirty="0">
                <a:solidFill>
                  <a:schemeClr val="folHlink"/>
                </a:solidFill>
                <a:latin typeface="Calibri" panose="020F0502020204030204" pitchFamily="34" charset="0"/>
              </a:rPr>
              <a:t>: Wie sehr treffen folgende Aussagen ihrer Meinung nach auf </a:t>
            </a:r>
            <a:r>
              <a:rPr lang="de-DE" altLang="de-DE" sz="1100" b="0" u="sng" dirty="0">
                <a:solidFill>
                  <a:schemeClr val="folHlink"/>
                </a:solidFill>
                <a:latin typeface="Calibri" panose="020F0502020204030204" pitchFamily="34" charset="0"/>
              </a:rPr>
              <a:t>Fachhochschulen</a:t>
            </a:r>
            <a:r>
              <a:rPr lang="de-DE" altLang="de-DE" sz="1100" b="0" dirty="0">
                <a:solidFill>
                  <a:schemeClr val="folHlink"/>
                </a:solidFill>
                <a:latin typeface="Calibri" panose="020F0502020204030204" pitchFamily="34" charset="0"/>
              </a:rPr>
              <a:t> zu</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a:p>
            <a:pPr eaLnBrk="0" hangingPunct="0">
              <a:lnSpc>
                <a:spcPct val="120000"/>
              </a:lnSpc>
            </a:pPr>
            <a:r>
              <a:rPr lang="de-DE" altLang="de-DE" sz="1100" dirty="0">
                <a:solidFill>
                  <a:schemeClr val="folHlink"/>
                </a:solidFill>
                <a:latin typeface="Calibri" panose="020F0502020204030204" pitchFamily="34" charset="0"/>
              </a:rPr>
              <a:t>F11:</a:t>
            </a:r>
            <a:r>
              <a:rPr lang="de-DE" altLang="de-DE" sz="1100" b="0" dirty="0">
                <a:solidFill>
                  <a:schemeClr val="folHlink"/>
                </a:solidFill>
                <a:latin typeface="Calibri" panose="020F0502020204030204" pitchFamily="34" charset="0"/>
              </a:rPr>
              <a:t> Denken sie nun bitte an </a:t>
            </a:r>
            <a:r>
              <a:rPr lang="de-DE" altLang="de-DE" sz="1100" b="0" u="sng" dirty="0">
                <a:solidFill>
                  <a:schemeClr val="folHlink"/>
                </a:solidFill>
                <a:latin typeface="Calibri" panose="020F0502020204030204" pitchFamily="34" charset="0"/>
              </a:rPr>
              <a:t>österreichische Universitäten</a:t>
            </a:r>
            <a:r>
              <a:rPr lang="de-DE" altLang="de-DE" sz="1100" b="0" dirty="0">
                <a:solidFill>
                  <a:schemeClr val="folHlink"/>
                </a:solidFill>
                <a:latin typeface="Calibri" panose="020F0502020204030204" pitchFamily="34" charset="0"/>
              </a:rPr>
              <a:t>: Wie sehr treffen diese Aussagen zu</a:t>
            </a:r>
            <a:r>
              <a:rPr lang="de-AT" altLang="de-DE" sz="1100" b="0" dirty="0">
                <a:solidFill>
                  <a:schemeClr val="folHlink"/>
                </a:solidFill>
                <a:latin typeface="Calibri" panose="020F0502020204030204" pitchFamily="34" charset="0"/>
              </a:rPr>
              <a:t>? </a:t>
            </a:r>
            <a:r>
              <a:rPr lang="de-DE" altLang="de-DE" sz="1100" b="0" dirty="0">
                <a:solidFill>
                  <a:schemeClr val="folHlink"/>
                </a:solidFill>
                <a:latin typeface="Calibri" panose="020F0502020204030204" pitchFamily="34" charset="0"/>
              </a:rPr>
              <a:t>[in Prozent]</a:t>
            </a:r>
          </a:p>
          <a:p>
            <a:pPr eaLnBrk="0" hangingPunct="0">
              <a:lnSpc>
                <a:spcPct val="120000"/>
              </a:lnSpc>
            </a:pPr>
            <a:endParaRPr lang="de-DE" altLang="de-DE" sz="900" b="0" dirty="0">
              <a:solidFill>
                <a:schemeClr val="folHlink"/>
              </a:solidFill>
            </a:endParaRPr>
          </a:p>
        </p:txBody>
      </p:sp>
      <p:sp>
        <p:nvSpPr>
          <p:cNvPr id="8" name="Textfeld 7"/>
          <p:cNvSpPr txBox="1"/>
          <p:nvPr/>
        </p:nvSpPr>
        <p:spPr>
          <a:xfrm>
            <a:off x="678663" y="1824838"/>
            <a:ext cx="2344319"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bieten gute Studienbedingungen</a:t>
            </a:r>
          </a:p>
        </p:txBody>
      </p:sp>
      <p:sp>
        <p:nvSpPr>
          <p:cNvPr id="9" name="Textfeld 8"/>
          <p:cNvSpPr txBox="1"/>
          <p:nvPr/>
        </p:nvSpPr>
        <p:spPr>
          <a:xfrm>
            <a:off x="3184753" y="1778672"/>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0" name="Textfeld 9"/>
          <p:cNvSpPr txBox="1"/>
          <p:nvPr/>
        </p:nvSpPr>
        <p:spPr>
          <a:xfrm>
            <a:off x="3154829" y="2126171"/>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1" name="Textfeld 10"/>
          <p:cNvSpPr txBox="1"/>
          <p:nvPr/>
        </p:nvSpPr>
        <p:spPr>
          <a:xfrm>
            <a:off x="3156218" y="2847436"/>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2" name="Textfeld 11"/>
          <p:cNvSpPr txBox="1"/>
          <p:nvPr/>
        </p:nvSpPr>
        <p:spPr>
          <a:xfrm>
            <a:off x="3126294" y="3194935"/>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3" name="Textfeld 12"/>
          <p:cNvSpPr txBox="1"/>
          <p:nvPr/>
        </p:nvSpPr>
        <p:spPr>
          <a:xfrm>
            <a:off x="3152890" y="3858438"/>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4" name="Textfeld 13"/>
          <p:cNvSpPr txBox="1"/>
          <p:nvPr/>
        </p:nvSpPr>
        <p:spPr>
          <a:xfrm>
            <a:off x="3122966" y="4205937"/>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5" name="Textfeld 14"/>
          <p:cNvSpPr txBox="1"/>
          <p:nvPr/>
        </p:nvSpPr>
        <p:spPr>
          <a:xfrm>
            <a:off x="3152890" y="4953164"/>
            <a:ext cx="417513"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FH</a:t>
            </a:r>
          </a:p>
        </p:txBody>
      </p:sp>
      <p:sp>
        <p:nvSpPr>
          <p:cNvPr id="16" name="Textfeld 15"/>
          <p:cNvSpPr txBox="1"/>
          <p:nvPr/>
        </p:nvSpPr>
        <p:spPr>
          <a:xfrm>
            <a:off x="3122966" y="5300663"/>
            <a:ext cx="479300" cy="276999"/>
          </a:xfrm>
          <a:prstGeom prst="rect">
            <a:avLst/>
          </a:prstGeom>
          <a:noFill/>
        </p:spPr>
        <p:txBody>
          <a:bodyPr wrap="square" rtlCol="0">
            <a:spAutoFit/>
          </a:bodyPr>
          <a:lstStyle/>
          <a:p>
            <a:r>
              <a:rPr lang="de-DE" sz="1200" b="0" dirty="0">
                <a:latin typeface="Calibri" panose="020F0502020204030204" pitchFamily="34" charset="0"/>
                <a:cs typeface="Calibri" panose="020F0502020204030204" pitchFamily="34" charset="0"/>
              </a:rPr>
              <a:t>UNI</a:t>
            </a:r>
          </a:p>
        </p:txBody>
      </p:sp>
      <p:sp>
        <p:nvSpPr>
          <p:cNvPr id="17" name="Textfeld 16"/>
          <p:cNvSpPr txBox="1"/>
          <p:nvPr/>
        </p:nvSpPr>
        <p:spPr>
          <a:xfrm>
            <a:off x="678662" y="2885267"/>
            <a:ext cx="2344319" cy="461665"/>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Mit einem FH-/UNI-Abschluss hat man sehr gute Berufsaussichten</a:t>
            </a:r>
          </a:p>
        </p:txBody>
      </p:sp>
      <p:sp>
        <p:nvSpPr>
          <p:cNvPr id="18" name="Textfeld 17"/>
          <p:cNvSpPr txBox="1"/>
          <p:nvPr/>
        </p:nvSpPr>
        <p:spPr>
          <a:xfrm>
            <a:off x="678662" y="3952688"/>
            <a:ext cx="2344319" cy="276999"/>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genießen einen guten Ruf</a:t>
            </a:r>
          </a:p>
        </p:txBody>
      </p:sp>
      <p:sp>
        <p:nvSpPr>
          <p:cNvPr id="19" name="Textfeld 18"/>
          <p:cNvSpPr txBox="1"/>
          <p:nvPr/>
        </p:nvSpPr>
        <p:spPr>
          <a:xfrm>
            <a:off x="678663" y="4931331"/>
            <a:ext cx="2344319" cy="646331"/>
          </a:xfrm>
          <a:prstGeom prst="rect">
            <a:avLst/>
          </a:prstGeom>
          <a:noFill/>
        </p:spPr>
        <p:txBody>
          <a:bodyPr wrap="square" rtlCol="0">
            <a:spAutoFit/>
          </a:bodyPr>
          <a:lstStyle/>
          <a:p>
            <a:pPr algn="r"/>
            <a:r>
              <a:rPr lang="de-DE" sz="1200" b="0" dirty="0">
                <a:latin typeface="Calibri" panose="020F0502020204030204" pitchFamily="34" charset="0"/>
                <a:cs typeface="Calibri" panose="020F0502020204030204" pitchFamily="34" charset="0"/>
              </a:rPr>
              <a:t>Absolventen werden von Unternehmen gegenüber andern Universitätsabsolventen bevorzugt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 Niederösterreich n=500</a:t>
            </a:r>
          </a:p>
        </p:txBody>
      </p:sp>
      <p:graphicFrame>
        <p:nvGraphicFramePr>
          <p:cNvPr id="20" name="Tabelle 19">
            <a:extLst>
              <a:ext uri="{FF2B5EF4-FFF2-40B4-BE49-F238E27FC236}">
                <a16:creationId xmlns:a16="http://schemas.microsoft.com/office/drawing/2014/main" xmlns="" id="{5DBB210D-D168-40C9-ADD5-3544CCDA032B}"/>
              </a:ext>
            </a:extLst>
          </p:cNvPr>
          <p:cNvGraphicFramePr>
            <a:graphicFrameLocks noGrp="1"/>
          </p:cNvGraphicFramePr>
          <p:nvPr>
            <p:extLst>
              <p:ext uri="{D42A27DB-BD31-4B8C-83A1-F6EECF244321}">
                <p14:modId xmlns:p14="http://schemas.microsoft.com/office/powerpoint/2010/main" val="3240114967"/>
              </p:ext>
            </p:extLst>
          </p:nvPr>
        </p:nvGraphicFramePr>
        <p:xfrm>
          <a:off x="8258918" y="1336034"/>
          <a:ext cx="745200" cy="205740"/>
        </p:xfrm>
        <a:graphic>
          <a:graphicData uri="http://schemas.openxmlformats.org/drawingml/2006/table">
            <a:tbl>
              <a:tblPr firstRow="1" bandRow="1">
                <a:tableStyleId>{F5AB1C69-6EDB-4FF4-983F-18BD219EF322}</a:tableStyleId>
              </a:tblPr>
              <a:tblGrid>
                <a:gridCol w="745200">
                  <a:extLst>
                    <a:ext uri="{9D8B030D-6E8A-4147-A177-3AD203B41FA5}">
                      <a16:colId xmlns:a16="http://schemas.microsoft.com/office/drawing/2014/main" xmlns="" val="20000"/>
                    </a:ext>
                  </a:extLst>
                </a:gridCol>
              </a:tblGrid>
              <a:tr h="165980">
                <a:tc>
                  <a:txBody>
                    <a:bodyPr/>
                    <a:lstStyle/>
                    <a:p>
                      <a:pPr algn="ctr">
                        <a:lnSpc>
                          <a:spcPts val="900"/>
                        </a:lnSpc>
                      </a:pPr>
                      <a:r>
                        <a:rPr lang="de-AT" sz="1000" b="1" dirty="0">
                          <a:solidFill>
                            <a:schemeClr val="tx1"/>
                          </a:solidFill>
                          <a:latin typeface="Calibri" panose="020F0502020204030204" pitchFamily="34" charset="0"/>
                        </a:rPr>
                        <a:t>MW</a:t>
                      </a:r>
                      <a:endParaRPr lang="de-AT" sz="1200" b="1" dirty="0">
                        <a:solidFill>
                          <a:schemeClr val="tx1"/>
                        </a:solidFill>
                        <a:latin typeface="Calibri" panose="020F0502020204030204" pitchFamily="34" charset="0"/>
                      </a:endParaRPr>
                    </a:p>
                  </a:txBody>
                  <a:tcPr marL="91382" marR="91382" anchor="ct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
        <p:nvSpPr>
          <p:cNvPr id="21" name="Textfeld 20">
            <a:extLst>
              <a:ext uri="{FF2B5EF4-FFF2-40B4-BE49-F238E27FC236}">
                <a16:creationId xmlns:a16="http://schemas.microsoft.com/office/drawing/2014/main" xmlns="" id="{83C92812-A3A7-4624-8543-34F5B2E28B9D}"/>
              </a:ext>
            </a:extLst>
          </p:cNvPr>
          <p:cNvSpPr txBox="1"/>
          <p:nvPr/>
        </p:nvSpPr>
        <p:spPr>
          <a:xfrm>
            <a:off x="8229704" y="1569908"/>
            <a:ext cx="434225"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NÖ.</a:t>
            </a:r>
          </a:p>
        </p:txBody>
      </p:sp>
      <p:sp>
        <p:nvSpPr>
          <p:cNvPr id="22" name="Textfeld 21">
            <a:extLst>
              <a:ext uri="{FF2B5EF4-FFF2-40B4-BE49-F238E27FC236}">
                <a16:creationId xmlns:a16="http://schemas.microsoft.com/office/drawing/2014/main" xmlns="" id="{14B8EF51-BB1A-4DCA-9B59-0DA8B55473F3}"/>
              </a:ext>
            </a:extLst>
          </p:cNvPr>
          <p:cNvSpPr txBox="1"/>
          <p:nvPr/>
        </p:nvSpPr>
        <p:spPr>
          <a:xfrm>
            <a:off x="8610516" y="1561756"/>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Ö</a:t>
            </a:r>
          </a:p>
        </p:txBody>
      </p:sp>
      <p:cxnSp>
        <p:nvCxnSpPr>
          <p:cNvPr id="23" name="Gerader Verbinder 22">
            <a:extLst>
              <a:ext uri="{FF2B5EF4-FFF2-40B4-BE49-F238E27FC236}">
                <a16:creationId xmlns:a16="http://schemas.microsoft.com/office/drawing/2014/main" xmlns="" id="{BAE37C5E-9729-4D2F-9DD1-BFBB8422C3A6}"/>
              </a:ext>
            </a:extLst>
          </p:cNvPr>
          <p:cNvCxnSpPr>
            <a:cxnSpLocks/>
          </p:cNvCxnSpPr>
          <p:nvPr/>
        </p:nvCxnSpPr>
        <p:spPr bwMode="auto">
          <a:xfrm>
            <a:off x="8586693" y="1538310"/>
            <a:ext cx="22446" cy="413097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4" name="Gerader Verbinder 23">
            <a:extLst>
              <a:ext uri="{FF2B5EF4-FFF2-40B4-BE49-F238E27FC236}">
                <a16:creationId xmlns:a16="http://schemas.microsoft.com/office/drawing/2014/main" xmlns="" id="{BAE37C5E-9729-4D2F-9DD1-BFBB8422C3A6}"/>
              </a:ext>
            </a:extLst>
          </p:cNvPr>
          <p:cNvCxnSpPr>
            <a:cxnSpLocks/>
          </p:cNvCxnSpPr>
          <p:nvPr/>
        </p:nvCxnSpPr>
        <p:spPr bwMode="auto">
          <a:xfrm>
            <a:off x="8993057" y="1543070"/>
            <a:ext cx="9656" cy="414084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25378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t="24467" b="27660"/>
          <a:stretch>
            <a:fillRect/>
          </a:stretch>
        </p:blipFill>
        <p:spPr bwMode="auto">
          <a:xfrm>
            <a:off x="3180397" y="1153767"/>
            <a:ext cx="82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AT" dirty="0">
                <a:latin typeface="Calibri" panose="020F0502020204030204" pitchFamily="34" charset="0"/>
              </a:rPr>
              <a:t>Kontakt</a:t>
            </a:r>
            <a:endParaRPr lang="de-AT" dirty="0"/>
          </a:p>
        </p:txBody>
      </p:sp>
      <p:sp>
        <p:nvSpPr>
          <p:cNvPr id="18" name="Rectangle 3"/>
          <p:cNvSpPr>
            <a:spLocks noChangeArrowheads="1"/>
          </p:cNvSpPr>
          <p:nvPr/>
        </p:nvSpPr>
        <p:spPr bwMode="auto">
          <a:xfrm>
            <a:off x="513397" y="1153767"/>
            <a:ext cx="3495675" cy="1998663"/>
          </a:xfrm>
          <a:prstGeom prst="rect">
            <a:avLst/>
          </a:prstGeom>
          <a:noFill/>
          <a:ln w="12700">
            <a:solidFill>
              <a:srgbClr val="000080"/>
            </a:solidFill>
            <a:miter lim="800000"/>
            <a:headEnd/>
            <a:tailEnd/>
          </a:ln>
        </p:spPr>
        <p:txBody>
          <a:bodyPr/>
          <a:lstStyle>
            <a:lvl1pPr>
              <a:spcBef>
                <a:spcPct val="20000"/>
              </a:spcBef>
              <a:defRPr>
                <a:solidFill>
                  <a:srgbClr val="000000"/>
                </a:solidFill>
                <a:latin typeface="Verdana" panose="020B0604030504040204" pitchFamily="34" charset="0"/>
              </a:defRPr>
            </a:lvl1pPr>
            <a:lvl2pPr marL="742950" indent="-285750">
              <a:spcBef>
                <a:spcPct val="20000"/>
              </a:spcBef>
              <a:buFont typeface="Wingdings" panose="05000000000000000000" pitchFamily="2" charset="2"/>
              <a:buChar char="§"/>
              <a:defRPr sz="1600">
                <a:solidFill>
                  <a:srgbClr val="000000"/>
                </a:solidFill>
                <a:latin typeface="Verdana" panose="020B0604030504040204" pitchFamily="34" charset="0"/>
              </a:defRPr>
            </a:lvl2pPr>
            <a:lvl3pPr marL="1143000" indent="-228600">
              <a:spcBef>
                <a:spcPct val="20000"/>
              </a:spcBef>
              <a:buChar char="•"/>
              <a:defRPr sz="1400">
                <a:solidFill>
                  <a:srgbClr val="000000"/>
                </a:solidFill>
                <a:latin typeface="Verdana" panose="020B0604030504040204" pitchFamily="34" charset="0"/>
              </a:defRPr>
            </a:lvl3pPr>
            <a:lvl4pPr marL="1600200" indent="-228600">
              <a:spcBef>
                <a:spcPct val="20000"/>
              </a:spcBef>
              <a:buChar char="–"/>
              <a:defRPr sz="1200">
                <a:solidFill>
                  <a:srgbClr val="000000"/>
                </a:solidFill>
                <a:latin typeface="Verdana" panose="020B0604030504040204" pitchFamily="34" charset="0"/>
              </a:defRPr>
            </a:lvl4pPr>
            <a:lvl5pPr marL="2057400" indent="-228600">
              <a:spcBef>
                <a:spcPct val="20000"/>
              </a:spcBef>
              <a:buChar char="»"/>
              <a:defRPr sz="1200">
                <a:solidFill>
                  <a:srgbClr val="000000"/>
                </a:solidFill>
                <a:latin typeface="Verdana" panose="020B0604030504040204" pitchFamily="34" charset="0"/>
              </a:defRPr>
            </a:lvl5pPr>
            <a:lvl6pPr marL="2514600" indent="-228600" eaLnBrk="0" fontAlgn="base" hangingPunct="0">
              <a:spcBef>
                <a:spcPct val="20000"/>
              </a:spcBef>
              <a:spcAft>
                <a:spcPct val="0"/>
              </a:spcAft>
              <a:buChar char="»"/>
              <a:defRPr sz="1200">
                <a:solidFill>
                  <a:srgbClr val="000000"/>
                </a:solidFill>
                <a:latin typeface="Verdana" panose="020B0604030504040204" pitchFamily="34" charset="0"/>
              </a:defRPr>
            </a:lvl6pPr>
            <a:lvl7pPr marL="2971800" indent="-228600" eaLnBrk="0" fontAlgn="base" hangingPunct="0">
              <a:spcBef>
                <a:spcPct val="20000"/>
              </a:spcBef>
              <a:spcAft>
                <a:spcPct val="0"/>
              </a:spcAft>
              <a:buChar char="»"/>
              <a:defRPr sz="1200">
                <a:solidFill>
                  <a:srgbClr val="000000"/>
                </a:solidFill>
                <a:latin typeface="Verdana" panose="020B0604030504040204" pitchFamily="34" charset="0"/>
              </a:defRPr>
            </a:lvl7pPr>
            <a:lvl8pPr marL="3429000" indent="-228600" eaLnBrk="0" fontAlgn="base" hangingPunct="0">
              <a:spcBef>
                <a:spcPct val="20000"/>
              </a:spcBef>
              <a:spcAft>
                <a:spcPct val="0"/>
              </a:spcAft>
              <a:buChar char="»"/>
              <a:defRPr sz="1200">
                <a:solidFill>
                  <a:srgbClr val="000000"/>
                </a:solidFill>
                <a:latin typeface="Verdana" panose="020B0604030504040204" pitchFamily="34" charset="0"/>
              </a:defRPr>
            </a:lvl8pPr>
            <a:lvl9pPr marL="3886200" indent="-228600" eaLnBrk="0" fontAlgn="base" hangingPunct="0">
              <a:spcBef>
                <a:spcPct val="20000"/>
              </a:spcBef>
              <a:spcAft>
                <a:spcPct val="0"/>
              </a:spcAft>
              <a:buChar char="»"/>
              <a:defRPr sz="12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altLang="de-DE" sz="2400" b="1"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9" name="Rectangle 4"/>
          <p:cNvSpPr>
            <a:spLocks noChangeArrowheads="1"/>
          </p:cNvSpPr>
          <p:nvPr/>
        </p:nvSpPr>
        <p:spPr bwMode="auto">
          <a:xfrm>
            <a:off x="677785" y="1474442"/>
            <a:ext cx="3117850" cy="1631216"/>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57263" eaLnBrk="0" hangingPunct="0">
              <a:defRPr sz="2400" b="1">
                <a:solidFill>
                  <a:srgbClr val="000000"/>
                </a:solidFill>
                <a:latin typeface="Verdana" panose="020B0604030504040204" pitchFamily="34" charset="0"/>
              </a:defRPr>
            </a:lvl1pPr>
            <a:lvl2pPr marL="742950" indent="-285750" defTabSz="957263" eaLnBrk="0" hangingPunct="0">
              <a:defRPr sz="2400" b="1">
                <a:solidFill>
                  <a:srgbClr val="000000"/>
                </a:solidFill>
                <a:latin typeface="Verdana" panose="020B0604030504040204" pitchFamily="34" charset="0"/>
              </a:defRPr>
            </a:lvl2pPr>
            <a:lvl3pPr marL="1143000" indent="-228600" defTabSz="957263" eaLnBrk="0" hangingPunct="0">
              <a:defRPr sz="2400" b="1">
                <a:solidFill>
                  <a:srgbClr val="000000"/>
                </a:solidFill>
                <a:latin typeface="Verdana" panose="020B0604030504040204" pitchFamily="34" charset="0"/>
              </a:defRPr>
            </a:lvl3pPr>
            <a:lvl4pPr marL="1600200" indent="-228600" defTabSz="957263" eaLnBrk="0" hangingPunct="0">
              <a:defRPr sz="2400" b="1">
                <a:solidFill>
                  <a:srgbClr val="000000"/>
                </a:solidFill>
                <a:latin typeface="Verdana" panose="020B0604030504040204" pitchFamily="34" charset="0"/>
              </a:defRPr>
            </a:lvl4pPr>
            <a:lvl5pPr marL="2057400" indent="-228600" defTabSz="957263" eaLnBrk="0" hangingPunct="0">
              <a:defRPr sz="2400" b="1">
                <a:solidFill>
                  <a:srgbClr val="000000"/>
                </a:solidFill>
                <a:latin typeface="Verdana" panose="020B0604030504040204" pitchFamily="34" charset="0"/>
              </a:defRPr>
            </a:lvl5pPr>
            <a:lvl6pPr marL="2514600" indent="-228600" defTabSz="95726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5726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5726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57263" eaLnBrk="0" fontAlgn="base" hangingPunct="0">
              <a:spcBef>
                <a:spcPct val="0"/>
              </a:spcBef>
              <a:spcAft>
                <a:spcPct val="0"/>
              </a:spcAft>
              <a:defRPr sz="2400" b="1">
                <a:solidFill>
                  <a:srgbClr val="000000"/>
                </a:solidFill>
                <a:latin typeface="Verdana" panose="020B0604030504040204" pitchFamily="34" charset="0"/>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0" lang="de-AT" altLang="de-DE" sz="1200" b="1"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Mag. Nedeljko Beier</a:t>
            </a:r>
            <a:endParaRPr kumimoji="0" lang="de-AT" altLang="de-DE" sz="12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20000"/>
              </a:spcBef>
              <a:spcAft>
                <a:spcPct val="0"/>
              </a:spcAft>
              <a:buClrTx/>
              <a:buSzTx/>
              <a:buFontTx/>
              <a:buNone/>
              <a:tabLst/>
              <a:defRPr/>
            </a:pPr>
            <a:r>
              <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Projektleiter &amp; Leitung Projektassistenz</a:t>
            </a:r>
          </a:p>
          <a:p>
            <a:pPr marL="0" marR="0" lvl="0" indent="0" algn="l" defTabSz="957263" rtl="0" eaLnBrk="1" fontAlgn="base" latinLnBrk="0" hangingPunct="1">
              <a:lnSpc>
                <a:spcPct val="100000"/>
              </a:lnSpc>
              <a:spcBef>
                <a:spcPct val="0"/>
              </a:spcBef>
              <a:spcAft>
                <a:spcPct val="0"/>
              </a:spcAft>
              <a:buClrTx/>
              <a:buSzTx/>
              <a:buFontTx/>
              <a:buNone/>
              <a:tabLst/>
              <a:defRPr/>
            </a:pPr>
            <a:endParaRPr kumimoji="0" lang="de-AT" altLang="de-DE" sz="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2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IFES - Institut für empirische Sozialforschung GmbH</a:t>
            </a:r>
          </a:p>
          <a:p>
            <a:pPr marL="0" marR="0" lvl="0" indent="0" algn="l" defTabSz="957263" rtl="0" eaLnBrk="1" fontAlgn="base" latinLnBrk="0" hangingPunct="1">
              <a:lnSpc>
                <a:spcPct val="12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36398F"/>
                </a:solidFill>
                <a:effectLst/>
                <a:uLnTx/>
                <a:uFillTx/>
                <a:latin typeface="Calibri" panose="020F0502020204030204" pitchFamily="34" charset="0"/>
                <a:ea typeface="+mn-ea"/>
                <a:cs typeface="Arial" charset="0"/>
              </a:rPr>
              <a:t>Teinfaltstraße</a:t>
            </a: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 8</a:t>
            </a:r>
          </a:p>
          <a:p>
            <a:pPr marL="0" marR="0" lvl="0" indent="0" algn="l" defTabSz="957263" rtl="0" eaLnBrk="1" fontAlgn="base" latinLnBrk="0" hangingPunct="1">
              <a:lnSpc>
                <a:spcPct val="12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1010 Wien</a:t>
            </a:r>
          </a:p>
          <a:p>
            <a:pPr marL="0" marR="0" lvl="0" indent="0" algn="l" defTabSz="957263" rtl="0" eaLnBrk="1" fontAlgn="base" latinLnBrk="0" hangingPunct="1">
              <a:lnSpc>
                <a:spcPct val="12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Tel.: 01/54670 - 579</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Mobil: 0664/182 24 35</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E-Mail: nedeljko.beier@ifes.at</a:t>
            </a:r>
            <a:endPar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p:txBody>
      </p:sp>
      <p:pic>
        <p:nvPicPr>
          <p:cNvPr id="20" name="Grafik 19"/>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2834" t="12201" r="17196" b="47948"/>
          <a:stretch/>
        </p:blipFill>
        <p:spPr>
          <a:xfrm>
            <a:off x="3000598" y="2384409"/>
            <a:ext cx="1143751" cy="1139496"/>
          </a:xfrm>
          <a:prstGeom prst="rect">
            <a:avLst/>
          </a:prstGeom>
        </p:spPr>
      </p:pic>
      <p:grpSp>
        <p:nvGrpSpPr>
          <p:cNvPr id="6" name="Group 27"/>
          <p:cNvGrpSpPr>
            <a:grpSpLocks/>
          </p:cNvGrpSpPr>
          <p:nvPr/>
        </p:nvGrpSpPr>
        <p:grpSpPr bwMode="auto">
          <a:xfrm>
            <a:off x="513397" y="3724580"/>
            <a:ext cx="3495675" cy="1998663"/>
            <a:chOff x="2967" y="697"/>
            <a:chExt cx="2202" cy="1259"/>
          </a:xfrm>
        </p:grpSpPr>
        <p:sp>
          <p:nvSpPr>
            <p:cNvPr id="7" name="Rectangle 3"/>
            <p:cNvSpPr>
              <a:spLocks noChangeArrowheads="1"/>
            </p:cNvSpPr>
            <p:nvPr/>
          </p:nvSpPr>
          <p:spPr bwMode="auto">
            <a:xfrm>
              <a:off x="2967" y="697"/>
              <a:ext cx="2202" cy="1259"/>
            </a:xfrm>
            <a:prstGeom prst="rect">
              <a:avLst/>
            </a:prstGeom>
            <a:solidFill>
              <a:srgbClr val="FFFFFF"/>
            </a:solidFill>
            <a:ln w="12700">
              <a:solidFill>
                <a:srgbClr val="000080"/>
              </a:solidFill>
              <a:miter lim="800000"/>
              <a:headEnd/>
              <a:tailEnd/>
            </a:ln>
          </p:spPr>
          <p:txBody>
            <a:bodyPr/>
            <a:lstStyle>
              <a:lvl1pPr>
                <a:spcBef>
                  <a:spcPct val="20000"/>
                </a:spcBef>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Font typeface="Wingdings" panose="05000000000000000000" pitchFamily="2" charset="2"/>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1400">
                  <a:solidFill>
                    <a:srgbClr val="00000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200">
                  <a:solidFill>
                    <a:srgbClr val="00000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200">
                  <a:solidFill>
                    <a:srgbClr val="000000"/>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200">
                  <a:solidFill>
                    <a:srgbClr val="000000"/>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200">
                  <a:solidFill>
                    <a:srgbClr val="000000"/>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200">
                  <a:solidFill>
                    <a:srgbClr val="000000"/>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200">
                  <a:solidFill>
                    <a:srgbClr val="000000"/>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altLang="de-DE" sz="2400" b="1" i="0" u="none" strike="noStrike" kern="1200" cap="none" spc="0" normalizeH="0" baseline="0" noProof="0">
                <a:ln>
                  <a:noFill/>
                </a:ln>
                <a:solidFill>
                  <a:srgbClr val="000000"/>
                </a:solidFill>
                <a:effectLst/>
                <a:uLnTx/>
                <a:uFillTx/>
                <a:latin typeface="Verdana" panose="020B0604030504040204" pitchFamily="34" charset="0"/>
                <a:cs typeface="Calibri" panose="020F0502020204030204" pitchFamily="34"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t="24467" b="27660"/>
            <a:stretch>
              <a:fillRect/>
            </a:stretch>
          </p:blipFill>
          <p:spPr bwMode="auto">
            <a:xfrm>
              <a:off x="4644" y="703"/>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3129" y="899"/>
              <a:ext cx="1964"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57263">
                <a:defRPr sz="2400" b="1">
                  <a:solidFill>
                    <a:srgbClr val="000000"/>
                  </a:solidFill>
                  <a:latin typeface="Verdana" panose="020B0604030504040204" pitchFamily="34" charset="0"/>
                </a:defRPr>
              </a:lvl1pPr>
              <a:lvl2pPr marL="742950" indent="-285750" defTabSz="957263">
                <a:defRPr sz="2400" b="1">
                  <a:solidFill>
                    <a:srgbClr val="000000"/>
                  </a:solidFill>
                  <a:latin typeface="Verdana" panose="020B0604030504040204" pitchFamily="34" charset="0"/>
                </a:defRPr>
              </a:lvl2pPr>
              <a:lvl3pPr marL="1143000" indent="-228600" defTabSz="957263">
                <a:defRPr sz="2400" b="1">
                  <a:solidFill>
                    <a:srgbClr val="000000"/>
                  </a:solidFill>
                  <a:latin typeface="Verdana" panose="020B0604030504040204" pitchFamily="34" charset="0"/>
                </a:defRPr>
              </a:lvl3pPr>
              <a:lvl4pPr marL="1600200" indent="-228600" defTabSz="957263">
                <a:defRPr sz="2400" b="1">
                  <a:solidFill>
                    <a:srgbClr val="000000"/>
                  </a:solidFill>
                  <a:latin typeface="Verdana" panose="020B0604030504040204" pitchFamily="34" charset="0"/>
                </a:defRPr>
              </a:lvl4pPr>
              <a:lvl5pPr marL="2057400" indent="-228600" defTabSz="957263">
                <a:defRPr sz="2400" b="1">
                  <a:solidFill>
                    <a:srgbClr val="000000"/>
                  </a:solidFill>
                  <a:latin typeface="Verdana" panose="020B0604030504040204" pitchFamily="34" charset="0"/>
                </a:defRPr>
              </a:lvl5pPr>
              <a:lvl6pPr marL="2514600" indent="-228600" defTabSz="95726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5726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5726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57263" eaLnBrk="0" fontAlgn="base" hangingPunct="0">
                <a:spcBef>
                  <a:spcPct val="0"/>
                </a:spcBef>
                <a:spcAft>
                  <a:spcPct val="0"/>
                </a:spcAft>
                <a:defRPr sz="2400" b="1">
                  <a:solidFill>
                    <a:srgbClr val="000000"/>
                  </a:solidFill>
                  <a:latin typeface="Verdana" panose="020B0604030504040204" pitchFamily="34" charset="0"/>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0" lang="de-AT" altLang="de-DE" sz="1200" b="1"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Petra Dirnberger, BA</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Projektassistentin</a:t>
              </a:r>
            </a:p>
            <a:p>
              <a:pPr marL="0" marR="0" lvl="0" indent="0" algn="l" defTabSz="957263" rtl="0" eaLnBrk="1" fontAlgn="base" latinLnBrk="0" hangingPunct="1">
                <a:lnSpc>
                  <a:spcPct val="100000"/>
                </a:lnSpc>
                <a:spcBef>
                  <a:spcPct val="0"/>
                </a:spcBef>
                <a:spcAft>
                  <a:spcPct val="0"/>
                </a:spcAft>
                <a:buClrTx/>
                <a:buSzTx/>
                <a:buFontTx/>
                <a:buNone/>
                <a:tabLst/>
                <a:defRPr/>
              </a:pPr>
              <a:endPar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IFES - Institut für empirische Sozialforschung GmbH</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36398F"/>
                  </a:solidFill>
                  <a:effectLst/>
                  <a:uLnTx/>
                  <a:uFillTx/>
                  <a:latin typeface="Calibri" panose="020F0502020204030204" pitchFamily="34" charset="0"/>
                  <a:ea typeface="+mn-ea"/>
                  <a:cs typeface="Arial" charset="0"/>
                </a:rPr>
                <a:t>Teinfaltstraße</a:t>
              </a: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 8</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1010 Wien</a:t>
              </a:r>
            </a:p>
            <a:p>
              <a:pPr marL="0" marR="0" lvl="0" indent="0" algn="l" defTabSz="957263"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Tel.: 01/54670 - 322</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E-Mail: petra.dirnberger@ifes.at</a:t>
              </a:r>
              <a:endPar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p:txBody>
        </p:sp>
      </p:grpSp>
      <p:pic>
        <p:nvPicPr>
          <p:cNvPr id="10" name="Grafik 3"/>
          <p:cNvPicPr>
            <a:picLocks noChangeAspect="1" noChangeArrowheads="1"/>
          </p:cNvPicPr>
          <p:nvPr/>
        </p:nvPicPr>
        <p:blipFill>
          <a:blip r:embed="rId5" cstate="print">
            <a:extLst>
              <a:ext uri="{28A0092B-C50C-407E-A947-70E740481C1C}">
                <a14:useLocalDpi xmlns:a14="http://schemas.microsoft.com/office/drawing/2010/main" val="0"/>
              </a:ext>
            </a:extLst>
          </a:blip>
          <a:srcRect l="24731" t="19551" r="28043" b="49771"/>
          <a:stretch>
            <a:fillRect/>
          </a:stretch>
        </p:blipFill>
        <p:spPr bwMode="auto">
          <a:xfrm>
            <a:off x="2983547" y="4964418"/>
            <a:ext cx="11588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xmlns="" id="{2699BE2D-ED70-4959-A32E-DC363222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67" b="27660"/>
          <a:stretch>
            <a:fillRect/>
          </a:stretch>
        </p:blipFill>
        <p:spPr bwMode="auto">
          <a:xfrm>
            <a:off x="7880180" y="1161500"/>
            <a:ext cx="827546" cy="43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xmlns="" id="{2E625FF9-3C06-459C-917F-B6B3636C6611}"/>
              </a:ext>
            </a:extLst>
          </p:cNvPr>
          <p:cNvSpPr>
            <a:spLocks noChangeArrowheads="1"/>
          </p:cNvSpPr>
          <p:nvPr/>
        </p:nvSpPr>
        <p:spPr bwMode="auto">
          <a:xfrm>
            <a:off x="5470467" y="1399174"/>
            <a:ext cx="3113603" cy="156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57263">
              <a:defRPr sz="2400" b="1">
                <a:solidFill>
                  <a:srgbClr val="000000"/>
                </a:solidFill>
                <a:latin typeface="Verdana" panose="020B0604030504040204" pitchFamily="34" charset="0"/>
              </a:defRPr>
            </a:lvl1pPr>
            <a:lvl2pPr marL="742950" indent="-285750" defTabSz="957263">
              <a:defRPr sz="2400" b="1">
                <a:solidFill>
                  <a:srgbClr val="000000"/>
                </a:solidFill>
                <a:latin typeface="Verdana" panose="020B0604030504040204" pitchFamily="34" charset="0"/>
              </a:defRPr>
            </a:lvl2pPr>
            <a:lvl3pPr marL="1143000" indent="-228600" defTabSz="957263">
              <a:defRPr sz="2400" b="1">
                <a:solidFill>
                  <a:srgbClr val="000000"/>
                </a:solidFill>
                <a:latin typeface="Verdana" panose="020B0604030504040204" pitchFamily="34" charset="0"/>
              </a:defRPr>
            </a:lvl3pPr>
            <a:lvl4pPr marL="1600200" indent="-228600" defTabSz="957263">
              <a:defRPr sz="2400" b="1">
                <a:solidFill>
                  <a:srgbClr val="000000"/>
                </a:solidFill>
                <a:latin typeface="Verdana" panose="020B0604030504040204" pitchFamily="34" charset="0"/>
              </a:defRPr>
            </a:lvl4pPr>
            <a:lvl5pPr marL="2057400" indent="-228600" defTabSz="957263">
              <a:defRPr sz="2400" b="1">
                <a:solidFill>
                  <a:srgbClr val="000000"/>
                </a:solidFill>
                <a:latin typeface="Verdana" panose="020B0604030504040204" pitchFamily="34" charset="0"/>
              </a:defRPr>
            </a:lvl5pPr>
            <a:lvl6pPr marL="2514600" indent="-228600" defTabSz="95726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5726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5726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57263" eaLnBrk="0" fontAlgn="base" hangingPunct="0">
              <a:spcBef>
                <a:spcPct val="0"/>
              </a:spcBef>
              <a:spcAft>
                <a:spcPct val="0"/>
              </a:spcAft>
              <a:defRPr sz="2400" b="1">
                <a:solidFill>
                  <a:srgbClr val="000000"/>
                </a:solidFill>
                <a:latin typeface="Verdana" panose="020B0604030504040204" pitchFamily="34" charset="0"/>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0" lang="de-AT" altLang="de-DE" sz="1200" b="1" i="0" u="none" strike="noStrike" kern="1200" cap="none" spc="0" normalizeH="0" baseline="0" noProof="0" dirty="0" err="1">
                <a:ln>
                  <a:noFill/>
                </a:ln>
                <a:solidFill>
                  <a:srgbClr val="36398F"/>
                </a:solidFill>
                <a:effectLst/>
                <a:uLnTx/>
                <a:uFillTx/>
                <a:latin typeface="Calibri" panose="020F0502020204030204" pitchFamily="34" charset="0"/>
                <a:ea typeface="+mn-ea"/>
                <a:cs typeface="Arial" charset="0"/>
              </a:rPr>
              <a:t>Mag</a:t>
            </a:r>
            <a:r>
              <a:rPr kumimoji="0" lang="de-AT" altLang="de-DE" sz="1200" b="1" i="0" u="none" strike="noStrike" kern="1200" cap="none" spc="0" normalizeH="0" baseline="30000" noProof="0" dirty="0" err="1">
                <a:ln>
                  <a:noFill/>
                </a:ln>
                <a:solidFill>
                  <a:srgbClr val="36398F"/>
                </a:solidFill>
                <a:effectLst/>
                <a:uLnTx/>
                <a:uFillTx/>
                <a:latin typeface="Calibri" panose="020F0502020204030204" pitchFamily="34" charset="0"/>
                <a:ea typeface="+mn-ea"/>
                <a:cs typeface="Arial" charset="0"/>
              </a:rPr>
              <a:t>a</a:t>
            </a:r>
            <a:r>
              <a:rPr kumimoji="0" lang="de-AT" altLang="de-DE" sz="1200" b="1"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 Teresa Schaup</a:t>
            </a:r>
            <a:endParaRPr kumimoji="0" lang="de-AT" altLang="de-DE" sz="12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AT" altLang="de-DE" sz="9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Projektleiterin</a:t>
            </a:r>
          </a:p>
          <a:p>
            <a:pPr marL="0" marR="0" lvl="0" indent="0" algn="l" defTabSz="957263" rtl="0" eaLnBrk="1" fontAlgn="base" latinLnBrk="0" hangingPunct="1">
              <a:lnSpc>
                <a:spcPct val="100000"/>
              </a:lnSpc>
              <a:spcBef>
                <a:spcPct val="0"/>
              </a:spcBef>
              <a:spcAft>
                <a:spcPct val="0"/>
              </a:spcAft>
              <a:buClrTx/>
              <a:buSzTx/>
              <a:buFontTx/>
              <a:buNone/>
              <a:tabLst/>
              <a:defRPr/>
            </a:pPr>
            <a:endPar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IFES - Institut für empirische Sozialforschung GmbH</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36398F"/>
                </a:solidFill>
                <a:effectLst/>
                <a:uLnTx/>
                <a:uFillTx/>
                <a:latin typeface="Calibri" panose="020F0502020204030204" pitchFamily="34" charset="0"/>
                <a:ea typeface="+mn-ea"/>
                <a:cs typeface="Arial" charset="0"/>
              </a:rPr>
              <a:t>Teinfaltstraße</a:t>
            </a: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 8</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1010 Wien</a:t>
            </a:r>
          </a:p>
          <a:p>
            <a:pPr marL="0" marR="0" lvl="0" indent="0" algn="l" defTabSz="957263"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Tel.: 01/54670 - 584</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Mobil: 0664/130 56 76</a:t>
            </a: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rPr>
              <a:t>E-Mail: teresa.schaup@ifes.at</a:t>
            </a:r>
            <a:endParaRPr kumimoji="0" lang="de-AT" altLang="de-DE" sz="1000" b="0" i="0" u="none" strike="noStrike" kern="1200" cap="none" spc="0" normalizeH="0" baseline="0" noProof="0" dirty="0">
              <a:ln>
                <a:noFill/>
              </a:ln>
              <a:solidFill>
                <a:srgbClr val="36398F"/>
              </a:solidFill>
              <a:effectLst/>
              <a:uLnTx/>
              <a:uFillTx/>
              <a:latin typeface="Calibri" panose="020F0502020204030204" pitchFamily="34" charset="0"/>
              <a:ea typeface="+mn-ea"/>
              <a:cs typeface="Arial" charset="0"/>
            </a:endParaRPr>
          </a:p>
        </p:txBody>
      </p:sp>
      <p:sp>
        <p:nvSpPr>
          <p:cNvPr id="14" name="Rectangle 3"/>
          <p:cNvSpPr>
            <a:spLocks noChangeArrowheads="1"/>
          </p:cNvSpPr>
          <p:nvPr/>
        </p:nvSpPr>
        <p:spPr bwMode="auto">
          <a:xfrm>
            <a:off x="5216525" y="1161500"/>
            <a:ext cx="3495675" cy="1998663"/>
          </a:xfrm>
          <a:prstGeom prst="rect">
            <a:avLst/>
          </a:prstGeom>
          <a:noFill/>
          <a:ln w="12700">
            <a:solidFill>
              <a:srgbClr val="000080"/>
            </a:solidFill>
            <a:miter lim="800000"/>
            <a:headEnd/>
            <a:tailEnd/>
          </a:ln>
        </p:spPr>
        <p:txBody>
          <a:bodyPr/>
          <a:lstStyle>
            <a:lvl1pPr>
              <a:spcBef>
                <a:spcPct val="20000"/>
              </a:spcBef>
              <a:defRPr>
                <a:solidFill>
                  <a:srgbClr val="000000"/>
                </a:solidFill>
                <a:latin typeface="Verdana" panose="020B0604030504040204" pitchFamily="34" charset="0"/>
              </a:defRPr>
            </a:lvl1pPr>
            <a:lvl2pPr marL="742950" indent="-285750">
              <a:spcBef>
                <a:spcPct val="20000"/>
              </a:spcBef>
              <a:buFont typeface="Wingdings" panose="05000000000000000000" pitchFamily="2" charset="2"/>
              <a:buChar char="§"/>
              <a:defRPr sz="1600">
                <a:solidFill>
                  <a:srgbClr val="000000"/>
                </a:solidFill>
                <a:latin typeface="Verdana" panose="020B0604030504040204" pitchFamily="34" charset="0"/>
              </a:defRPr>
            </a:lvl2pPr>
            <a:lvl3pPr marL="1143000" indent="-228600">
              <a:spcBef>
                <a:spcPct val="20000"/>
              </a:spcBef>
              <a:buChar char="•"/>
              <a:defRPr sz="1400">
                <a:solidFill>
                  <a:srgbClr val="000000"/>
                </a:solidFill>
                <a:latin typeface="Verdana" panose="020B0604030504040204" pitchFamily="34" charset="0"/>
              </a:defRPr>
            </a:lvl3pPr>
            <a:lvl4pPr marL="1600200" indent="-228600">
              <a:spcBef>
                <a:spcPct val="20000"/>
              </a:spcBef>
              <a:buChar char="–"/>
              <a:defRPr sz="1200">
                <a:solidFill>
                  <a:srgbClr val="000000"/>
                </a:solidFill>
                <a:latin typeface="Verdana" panose="020B0604030504040204" pitchFamily="34" charset="0"/>
              </a:defRPr>
            </a:lvl4pPr>
            <a:lvl5pPr marL="2057400" indent="-228600">
              <a:spcBef>
                <a:spcPct val="20000"/>
              </a:spcBef>
              <a:buChar char="»"/>
              <a:defRPr sz="1200">
                <a:solidFill>
                  <a:srgbClr val="000000"/>
                </a:solidFill>
                <a:latin typeface="Verdana" panose="020B0604030504040204" pitchFamily="34" charset="0"/>
              </a:defRPr>
            </a:lvl5pPr>
            <a:lvl6pPr marL="2514600" indent="-228600" eaLnBrk="0" fontAlgn="base" hangingPunct="0">
              <a:spcBef>
                <a:spcPct val="20000"/>
              </a:spcBef>
              <a:spcAft>
                <a:spcPct val="0"/>
              </a:spcAft>
              <a:buChar char="»"/>
              <a:defRPr sz="1200">
                <a:solidFill>
                  <a:srgbClr val="000000"/>
                </a:solidFill>
                <a:latin typeface="Verdana" panose="020B0604030504040204" pitchFamily="34" charset="0"/>
              </a:defRPr>
            </a:lvl6pPr>
            <a:lvl7pPr marL="2971800" indent="-228600" eaLnBrk="0" fontAlgn="base" hangingPunct="0">
              <a:spcBef>
                <a:spcPct val="20000"/>
              </a:spcBef>
              <a:spcAft>
                <a:spcPct val="0"/>
              </a:spcAft>
              <a:buChar char="»"/>
              <a:defRPr sz="1200">
                <a:solidFill>
                  <a:srgbClr val="000000"/>
                </a:solidFill>
                <a:latin typeface="Verdana" panose="020B0604030504040204" pitchFamily="34" charset="0"/>
              </a:defRPr>
            </a:lvl7pPr>
            <a:lvl8pPr marL="3429000" indent="-228600" eaLnBrk="0" fontAlgn="base" hangingPunct="0">
              <a:spcBef>
                <a:spcPct val="20000"/>
              </a:spcBef>
              <a:spcAft>
                <a:spcPct val="0"/>
              </a:spcAft>
              <a:buChar char="»"/>
              <a:defRPr sz="1200">
                <a:solidFill>
                  <a:srgbClr val="000000"/>
                </a:solidFill>
                <a:latin typeface="Verdana" panose="020B0604030504040204" pitchFamily="34" charset="0"/>
              </a:defRPr>
            </a:lvl8pPr>
            <a:lvl9pPr marL="3886200" indent="-228600" eaLnBrk="0" fontAlgn="base" hangingPunct="0">
              <a:spcBef>
                <a:spcPct val="20000"/>
              </a:spcBef>
              <a:spcAft>
                <a:spcPct val="0"/>
              </a:spcAft>
              <a:buChar char="»"/>
              <a:defRPr sz="12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altLang="de-DE" sz="2400" b="1"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4" name="Grafik 3">
            <a:extLst>
              <a:ext uri="{FF2B5EF4-FFF2-40B4-BE49-F238E27FC236}">
                <a16:creationId xmlns:a16="http://schemas.microsoft.com/office/drawing/2014/main" xmlns="" id="{C673B7F1-8344-4813-805C-A165548F74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932" t="11917" r="18773" b="47546"/>
          <a:stretch/>
        </p:blipFill>
        <p:spPr>
          <a:xfrm>
            <a:off x="7880180" y="2361648"/>
            <a:ext cx="961184" cy="1185017"/>
          </a:xfrm>
          <a:prstGeom prst="rect">
            <a:avLst/>
          </a:prstGeom>
        </p:spPr>
      </p:pic>
    </p:spTree>
    <p:extLst>
      <p:ext uri="{BB962C8B-B14F-4D97-AF65-F5344CB8AC3E}">
        <p14:creationId xmlns:p14="http://schemas.microsoft.com/office/powerpoint/2010/main" val="364194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eaLnBrk="1" hangingPunct="1"/>
            <a:r>
              <a:rPr lang="de-DE" altLang="de-DE" dirty="0">
                <a:latin typeface="Calibri" panose="020F0502020204030204" pitchFamily="34" charset="0"/>
              </a:rPr>
              <a:t>Daten zur Untersuchung</a:t>
            </a:r>
          </a:p>
        </p:txBody>
      </p:sp>
      <p:sp>
        <p:nvSpPr>
          <p:cNvPr id="30722" name="Rectangle 5"/>
          <p:cNvSpPr>
            <a:spLocks noChangeArrowheads="1"/>
          </p:cNvSpPr>
          <p:nvPr/>
        </p:nvSpPr>
        <p:spPr bwMode="auto">
          <a:xfrm>
            <a:off x="479425" y="1023938"/>
            <a:ext cx="8229600" cy="4959350"/>
          </a:xfrm>
          <a:prstGeom prst="rect">
            <a:avLst/>
          </a:prstGeom>
          <a:noFill/>
          <a:ln w="9525">
            <a:noFill/>
            <a:miter lim="800000"/>
            <a:headEnd/>
            <a:tailEnd/>
          </a:ln>
        </p:spPr>
        <p:txBody>
          <a:bodyPr/>
          <a:lstStyle/>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Auftraggeber:		Fachhochschulkonferenz Österreich</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Institut:		IFES - Institut für empirische Sozialforschung</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Thema der Studie:		Bevölkerungsbefragung 2018</a:t>
            </a:r>
          </a:p>
          <a:p>
            <a:pPr marL="342900" indent="-342900" defTabSz="808038">
              <a:spcBef>
                <a:spcPts val="1400"/>
              </a:spcBef>
              <a:buClr>
                <a:schemeClr val="folHlink"/>
              </a:buClr>
              <a:buSzPct val="85000"/>
              <a:buFont typeface="Webdings" pitchFamily="18" charset="2"/>
              <a:buChar char="&lt;"/>
              <a:tabLst>
                <a:tab pos="2857500" algn="l"/>
                <a:tab pos="3857625" algn="l"/>
                <a:tab pos="4038600" algn="l"/>
                <a:tab pos="4216400" algn="l"/>
              </a:tabLst>
            </a:pPr>
            <a:r>
              <a:rPr lang="de-DE" altLang="de-DE" sz="1500" b="0" dirty="0">
                <a:solidFill>
                  <a:schemeClr val="hlink"/>
                </a:solidFill>
                <a:latin typeface="Calibri" panose="020F0502020204030204" pitchFamily="34" charset="0"/>
                <a:ea typeface="Microsoft JhengHei" panose="020B0604030504040204" pitchFamily="34" charset="-120"/>
              </a:rPr>
              <a:t>Stichprobe:			3.	200 Onlineinterviews in Österreich</a:t>
            </a:r>
            <a:br>
              <a:rPr lang="de-DE" altLang="de-DE" sz="1500" b="0" dirty="0">
                <a:solidFill>
                  <a:schemeClr val="hlink"/>
                </a:solidFill>
                <a:latin typeface="Calibri" panose="020F0502020204030204" pitchFamily="34" charset="0"/>
                <a:ea typeface="Microsoft JhengHei" panose="020B0604030504040204" pitchFamily="34" charset="-120"/>
              </a:rPr>
            </a:br>
            <a:r>
              <a:rPr lang="de-DE" altLang="de-DE" sz="1500" b="0" dirty="0">
                <a:solidFill>
                  <a:schemeClr val="hlink"/>
                </a:solidFill>
                <a:latin typeface="Calibri" panose="020F0502020204030204" pitchFamily="34" charset="0"/>
                <a:ea typeface="Microsoft JhengHei" panose="020B0604030504040204" pitchFamily="34" charset="-120"/>
              </a:rPr>
              <a:t>				500 Onlineinterviews in Niederösterreich		</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Erhebungsgebiet:		Österreich</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Methode:		Online (CAWI)</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Zeitraum der Befragung:		November – Dezember 2018</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Projektleiter:		Mag. Nedeljko Beier</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Projektassistenz:		Petra Dirnberger, BA</a:t>
            </a:r>
          </a:p>
          <a:p>
            <a:pPr marL="342900" indent="-342900">
              <a:spcBef>
                <a:spcPct val="80000"/>
              </a:spcBef>
              <a:buClr>
                <a:schemeClr val="folHlink"/>
              </a:buClr>
              <a:buSzPct val="85000"/>
              <a:buFont typeface="Webdings" pitchFamily="18" charset="2"/>
              <a:buChar char="&lt;"/>
              <a:tabLst>
                <a:tab pos="2857500" algn="l"/>
              </a:tabLst>
            </a:pPr>
            <a:r>
              <a:rPr lang="de-DE" altLang="de-DE" sz="1500" b="0" dirty="0">
                <a:solidFill>
                  <a:schemeClr val="hlink"/>
                </a:solidFill>
                <a:latin typeface="Calibri" panose="020F0502020204030204" pitchFamily="34" charset="0"/>
                <a:ea typeface="Microsoft JhengHei" panose="020B0604030504040204" pitchFamily="34" charset="-120"/>
              </a:rPr>
              <a:t>Auswertung und Statistik:		Mag. Nikolaus Eder</a:t>
            </a:r>
          </a:p>
          <a:p>
            <a:pPr>
              <a:spcBef>
                <a:spcPct val="80000"/>
              </a:spcBef>
              <a:buClr>
                <a:schemeClr val="folHlink"/>
              </a:buClr>
              <a:buSzPct val="85000"/>
              <a:tabLst>
                <a:tab pos="2857500" algn="l"/>
              </a:tabLst>
            </a:pPr>
            <a:endParaRPr lang="de-DE" altLang="de-DE" sz="1200" b="0" i="1" dirty="0">
              <a:solidFill>
                <a:schemeClr val="bg1">
                  <a:lumMod val="50000"/>
                </a:schemeClr>
              </a:solidFill>
              <a:latin typeface="Calibri" panose="020F0502020204030204" pitchFamily="34" charset="0"/>
              <a:ea typeface="Microsoft JhengHei" panose="020B0604030504040204" pitchFamily="34" charset="-120"/>
            </a:endParaRPr>
          </a:p>
          <a:p>
            <a:pPr>
              <a:spcBef>
                <a:spcPct val="80000"/>
              </a:spcBef>
              <a:buClr>
                <a:schemeClr val="folHlink"/>
              </a:buClr>
              <a:buSzPct val="85000"/>
              <a:tabLst>
                <a:tab pos="2857500" algn="l"/>
              </a:tabLst>
            </a:pPr>
            <a:r>
              <a:rPr lang="de-DE" altLang="de-DE" sz="1200" b="0" i="1" dirty="0">
                <a:solidFill>
                  <a:schemeClr val="bg1">
                    <a:lumMod val="50000"/>
                  </a:schemeClr>
                </a:solidFill>
                <a:latin typeface="Calibri" panose="020F0502020204030204" pitchFamily="34" charset="0"/>
                <a:ea typeface="Microsoft JhengHei" panose="020B0604030504040204" pitchFamily="34" charset="-120"/>
              </a:rPr>
              <a:t>Wir runden auf ganzzahlige Prozentpunkte, Abweichungen von 100% in der Summe sind auf Rundungsfehler zurückzuführen</a:t>
            </a:r>
          </a:p>
        </p:txBody>
      </p:sp>
      <p:pic>
        <p:nvPicPr>
          <p:cNvPr id="4" name="Grafik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512" y="2203450"/>
            <a:ext cx="296648" cy="29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xmlns="" id="{34512762-99B2-4BE1-877C-ED31B7CEDD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9552" y="2500098"/>
            <a:ext cx="212568" cy="358467"/>
          </a:xfrm>
          <a:prstGeom prst="rect">
            <a:avLst/>
          </a:prstGeom>
        </p:spPr>
      </p:pic>
    </p:spTree>
    <p:extLst>
      <p:ext uri="{BB962C8B-B14F-4D97-AF65-F5344CB8AC3E}">
        <p14:creationId xmlns:p14="http://schemas.microsoft.com/office/powerpoint/2010/main" val="81022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7"/>
          <p:cNvGraphicFramePr>
            <a:graphicFrameLocks noGrp="1"/>
          </p:cNvGraphicFramePr>
          <p:nvPr>
            <p:extLst/>
          </p:nvPr>
        </p:nvGraphicFramePr>
        <p:xfrm>
          <a:off x="1888850" y="1087436"/>
          <a:ext cx="5760000" cy="1915260"/>
        </p:xfrm>
        <a:graphic>
          <a:graphicData uri="http://schemas.openxmlformats.org/drawingml/2006/table">
            <a:tbl>
              <a:tblPr/>
              <a:tblGrid>
                <a:gridCol w="352222">
                  <a:extLst>
                    <a:ext uri="{9D8B030D-6E8A-4147-A177-3AD203B41FA5}">
                      <a16:colId xmlns:a16="http://schemas.microsoft.com/office/drawing/2014/main" xmlns="" val="20000"/>
                    </a:ext>
                  </a:extLst>
                </a:gridCol>
                <a:gridCol w="5407778">
                  <a:extLst>
                    <a:ext uri="{9D8B030D-6E8A-4147-A177-3AD203B41FA5}">
                      <a16:colId xmlns:a16="http://schemas.microsoft.com/office/drawing/2014/main" xmlns="" val="20001"/>
                    </a:ext>
                  </a:extLst>
                </a:gridCol>
              </a:tblGrid>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kern="1200" cap="none" normalizeH="0" baseline="0" dirty="0">
                          <a:ln>
                            <a:noFill/>
                          </a:ln>
                          <a:solidFill>
                            <a:schemeClr val="tx1"/>
                          </a:solidFill>
                          <a:effectLst/>
                          <a:latin typeface="Calibri" panose="020F0502020204030204" pitchFamily="34" charset="0"/>
                          <a:ea typeface="+mn-ea"/>
                          <a:cs typeface="+mn-cs"/>
                        </a:rPr>
                        <a:t>1</a:t>
                      </a:r>
                      <a:endPar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Daten zur Befragung</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bg1"/>
                          </a:solidFill>
                          <a:effectLst/>
                          <a:latin typeface="Calibri" panose="020F0502020204030204" pitchFamily="34" charset="0"/>
                          <a:ea typeface="+mn-ea"/>
                          <a:cs typeface="+mn-cs"/>
                        </a:rPr>
                        <a:t>2</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bg1"/>
                          </a:solidFill>
                          <a:effectLst/>
                          <a:latin typeface="Calibri" panose="020F0502020204030204" pitchFamily="34" charset="0"/>
                          <a:ea typeface="+mn-ea"/>
                          <a:cs typeface="+mn-cs"/>
                        </a:rPr>
                        <a:t>Management Summary</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extLst>
                  <a:ext uri="{0D108BD9-81ED-4DB2-BD59-A6C34878D82A}">
                    <a16:rowId xmlns:a16="http://schemas.microsoft.com/office/drawing/2014/main" xmlns="" val="10001"/>
                  </a:ext>
                </a:extLst>
              </a:tr>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Allgemeines Image</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cap="none" normalizeH="0" baseline="0" dirty="0">
                          <a:ln>
                            <a:noFill/>
                          </a:ln>
                          <a:solidFill>
                            <a:schemeClr val="tx1"/>
                          </a:solidFill>
                          <a:effectLst/>
                          <a:latin typeface="Calibri" panose="020F0502020204030204" pitchFamily="34" charset="0"/>
                        </a:rPr>
                        <a:t>4</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1600" b="1" i="0" u="none" strike="noStrike" kern="1200" cap="none" normalizeH="0" baseline="0" dirty="0">
                          <a:ln>
                            <a:noFill/>
                          </a:ln>
                          <a:solidFill>
                            <a:schemeClr val="tx1"/>
                          </a:solidFill>
                          <a:effectLst/>
                          <a:latin typeface="Calibri" panose="020F0502020204030204" pitchFamily="34" charset="0"/>
                          <a:ea typeface="+mn-ea"/>
                          <a:cs typeface="+mn-cs"/>
                        </a:rPr>
                        <a:t>Vergleich zwischen Fachhochschule und Universität</a:t>
                      </a:r>
                      <a:endParaRPr kumimoji="0" lang="de-AT"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dirty="0">
                <a:latin typeface="Calibri" panose="020F0502020204030204" pitchFamily="34" charset="0"/>
              </a:rPr>
              <a:t>Hauptkapitel</a:t>
            </a:r>
          </a:p>
        </p:txBody>
      </p:sp>
    </p:spTree>
    <p:extLst>
      <p:ext uri="{BB962C8B-B14F-4D97-AF65-F5344CB8AC3E}">
        <p14:creationId xmlns:p14="http://schemas.microsoft.com/office/powerpoint/2010/main" val="299617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dirty="0">
                <a:latin typeface="Calibri" panose="020F0502020204030204" pitchFamily="34" charset="0"/>
              </a:rPr>
              <a:t>Management Summary (Österreich)</a:t>
            </a:r>
            <a:endParaRPr lang="de-DE" altLang="de-DE" kern="0" dirty="0">
              <a:latin typeface="Calibri" panose="020F0502020204030204" pitchFamily="34" charset="0"/>
            </a:endParaRPr>
          </a:p>
        </p:txBody>
      </p:sp>
      <p:sp>
        <p:nvSpPr>
          <p:cNvPr id="5" name="Inhaltsplatzhalter 4"/>
          <p:cNvSpPr>
            <a:spLocks noGrp="1"/>
          </p:cNvSpPr>
          <p:nvPr>
            <p:ph idx="1"/>
          </p:nvPr>
        </p:nvSpPr>
        <p:spPr>
          <a:xfrm>
            <a:off x="457200" y="1122983"/>
            <a:ext cx="8229600" cy="4959350"/>
          </a:xfrm>
        </p:spPr>
        <p:txBody>
          <a:bodyPr/>
          <a:lstStyle/>
          <a:p>
            <a:pPr marL="0" indent="0" algn="just"/>
            <a:r>
              <a:rPr lang="de-AT" sz="1400" b="1" dirty="0">
                <a:solidFill>
                  <a:srgbClr val="003380"/>
                </a:solidFill>
              </a:rPr>
              <a:t>Image im Allgemeinen</a:t>
            </a:r>
          </a:p>
          <a:p>
            <a:pPr marL="0" indent="0" algn="just"/>
            <a:r>
              <a:rPr lang="de-AT" sz="1200" dirty="0"/>
              <a:t>Fachhochschulen </a:t>
            </a:r>
            <a:r>
              <a:rPr lang="de-AT" sz="1200" b="1" dirty="0">
                <a:solidFill>
                  <a:srgbClr val="1F497D"/>
                </a:solidFill>
              </a:rPr>
              <a:t>genießen ein sehr gutes Image in der Gesamtbevölkerung</a:t>
            </a:r>
            <a:r>
              <a:rPr lang="de-AT" sz="1200" dirty="0"/>
              <a:t>. Der allgemeine Eindruck unter den abgefragten Bildungseinrichtungen in Österreich </a:t>
            </a:r>
            <a:r>
              <a:rPr lang="de-AT" sz="1200" b="1" dirty="0">
                <a:solidFill>
                  <a:srgbClr val="1F497D"/>
                </a:solidFill>
              </a:rPr>
              <a:t>fällt für Fachhochschulen am besten aus</a:t>
            </a:r>
            <a:r>
              <a:rPr lang="de-AT" sz="1200" dirty="0"/>
              <a:t>. 69% der Befragten haben einen (sehr) guten Eindruck von Fachhochschulen, </a:t>
            </a:r>
            <a:r>
              <a:rPr lang="de-AT" sz="1200" b="1" dirty="0">
                <a:solidFill>
                  <a:srgbClr val="1F497D"/>
                </a:solidFill>
              </a:rPr>
              <a:t>gefolgt von Universitäten </a:t>
            </a:r>
            <a:r>
              <a:rPr lang="de-AT" sz="1200" dirty="0"/>
              <a:t>(65%, sehr guter und guter Eindruck) und </a:t>
            </a:r>
            <a:r>
              <a:rPr lang="de-AT" sz="1200" b="1" dirty="0">
                <a:solidFill>
                  <a:srgbClr val="1F497D"/>
                </a:solidFill>
              </a:rPr>
              <a:t>berufsbildenden höheren Schulen </a:t>
            </a:r>
            <a:r>
              <a:rPr lang="de-AT" sz="1200" dirty="0"/>
              <a:t>(64%). Das Schlusslicht im Ranking bilden neue mittlere Schulen (32%) und polytechnische Schulen (26%).</a:t>
            </a:r>
          </a:p>
          <a:p>
            <a:pPr marL="0" indent="0" algn="just"/>
            <a:r>
              <a:rPr lang="de-AT" sz="1200" dirty="0"/>
              <a:t>Insbesondere die straffere Organisation des Studiums, Betreuung und Service, der Praxisbezug und die Nähe zur Wirtschaft und potenziellen Arbeitgebern werden als Stärken von Fachhochschulen wahrgenommen.</a:t>
            </a:r>
          </a:p>
          <a:p>
            <a:pPr marL="0" indent="0" algn="just"/>
            <a:r>
              <a:rPr lang="de-AT" sz="1200" dirty="0"/>
              <a:t>Die </a:t>
            </a:r>
            <a:r>
              <a:rPr lang="de-AT" sz="1200" b="1" dirty="0">
                <a:solidFill>
                  <a:srgbClr val="1F497D"/>
                </a:solidFill>
              </a:rPr>
              <a:t>Organisation des Studiums </a:t>
            </a:r>
            <a:r>
              <a:rPr lang="de-AT" sz="1200" dirty="0"/>
              <a:t>an Fachhochschulen (Aufnahmeverfahren, Absolvierung in einer vorgegebenen Zeit, Begrenzung der Studienplätze) finden insgesamt 86% der Befragten </a:t>
            </a:r>
            <a:r>
              <a:rPr lang="de-AT" sz="1200" b="1" dirty="0">
                <a:solidFill>
                  <a:srgbClr val="1F497D"/>
                </a:solidFill>
              </a:rPr>
              <a:t>(sehr) gut</a:t>
            </a:r>
            <a:r>
              <a:rPr lang="de-AT" sz="1200" dirty="0"/>
              <a:t>. FH-</a:t>
            </a:r>
            <a:r>
              <a:rPr lang="de-AT" sz="1200" dirty="0" err="1"/>
              <a:t>AbsolventInnen</a:t>
            </a:r>
            <a:r>
              <a:rPr lang="de-AT" sz="1200" dirty="0"/>
              <a:t> bewerten die Organisation des Studiums wesentlich besser als Universitäts-</a:t>
            </a:r>
            <a:r>
              <a:rPr lang="de-AT" sz="1200" dirty="0" err="1"/>
              <a:t>AbsolventInnen</a:t>
            </a:r>
            <a:r>
              <a:rPr lang="de-AT" sz="1200" dirty="0"/>
              <a:t> (94% vs. 68%). Die </a:t>
            </a:r>
            <a:r>
              <a:rPr lang="de-AT" sz="1200" b="1" dirty="0">
                <a:solidFill>
                  <a:srgbClr val="1F497D"/>
                </a:solidFill>
              </a:rPr>
              <a:t>Informationen und allgemeinen Rahmenbedingungen </a:t>
            </a:r>
            <a:r>
              <a:rPr lang="de-AT" sz="1200" dirty="0"/>
              <a:t>des Studiums werden ebenfalls </a:t>
            </a:r>
            <a:r>
              <a:rPr lang="de-AT" sz="1200" b="1" dirty="0">
                <a:solidFill>
                  <a:srgbClr val="1F497D"/>
                </a:solidFill>
              </a:rPr>
              <a:t>sehr gut bewertet</a:t>
            </a:r>
            <a:r>
              <a:rPr lang="de-AT" sz="1200" dirty="0"/>
              <a:t>. 66% fühlten sich </a:t>
            </a:r>
            <a:r>
              <a:rPr lang="de-AT" sz="1200" b="1" dirty="0">
                <a:solidFill>
                  <a:srgbClr val="1F497D"/>
                </a:solidFill>
              </a:rPr>
              <a:t>(sehr) gut informiert</a:t>
            </a:r>
            <a:r>
              <a:rPr lang="de-AT" sz="1200" dirty="0"/>
              <a:t>. FH-</a:t>
            </a:r>
            <a:r>
              <a:rPr lang="de-AT" sz="1200" dirty="0" err="1"/>
              <a:t>AbsolventInnen</a:t>
            </a:r>
            <a:r>
              <a:rPr lang="de-AT" sz="1200" dirty="0"/>
              <a:t> beurteilen auch diesen Aspekt wesentlich besser als Universitäts-</a:t>
            </a:r>
            <a:r>
              <a:rPr lang="de-AT" sz="1200" dirty="0" err="1"/>
              <a:t>AbsolventInnen</a:t>
            </a:r>
            <a:r>
              <a:rPr lang="de-AT" sz="1200" dirty="0"/>
              <a:t> (82% vs. 60%).</a:t>
            </a:r>
          </a:p>
          <a:p>
            <a:pPr algn="just"/>
            <a:endParaRPr lang="de-AT" sz="1200" dirty="0"/>
          </a:p>
          <a:p>
            <a:pPr algn="just"/>
            <a:r>
              <a:rPr lang="de-AT" sz="1400" b="1" dirty="0">
                <a:solidFill>
                  <a:srgbClr val="003380"/>
                </a:solidFill>
              </a:rPr>
              <a:t>Eigenschaftsprofil von Fachhochschulen und Universitäten</a:t>
            </a:r>
          </a:p>
          <a:p>
            <a:pPr marL="0" indent="0" algn="just"/>
            <a:r>
              <a:rPr lang="de-AT" sz="1200" dirty="0"/>
              <a:t>Fachhochschulen gelten als </a:t>
            </a:r>
            <a:r>
              <a:rPr lang="de-AT" sz="1200" b="1" dirty="0">
                <a:solidFill>
                  <a:srgbClr val="1F497D"/>
                </a:solidFill>
              </a:rPr>
              <a:t>modern und innovativ</a:t>
            </a:r>
            <a:r>
              <a:rPr lang="de-AT" sz="1200" dirty="0"/>
              <a:t>. Das abgefragte Eigenschaftsprofil der beiden Bildungseinrichtungen fällt deutlich zu Gunsten der Fachhochschulen aus. Jeweils rund 7 von 10 Befragten (zwischen 68% und 73%) sind der Meinung, dass Fachhochschulen nützlich sind, zielgerichtet sind, gute Berufsaussichten bieten und wichtig sind. Universitäten werden diese Attribute von 53% bis 66% zugeschrieben. </a:t>
            </a:r>
            <a:r>
              <a:rPr lang="de-AT" sz="1200" dirty="0" err="1"/>
              <a:t>Weiters</a:t>
            </a:r>
            <a:r>
              <a:rPr lang="de-AT" sz="1200" dirty="0"/>
              <a:t> schreiben gut 6 von 10 Befragten (zwischen 61% und 66%) den Fachhochschulen die Eigenschaften zeitgemäß, arbeitsmarktrelevant, wirtschafts- und industrienahe, modern, effizient, praxisorientiert, innovativ, hohes Ansehen und lösungsorientiert zu. Für Universitäten bewegen sich die Nennungsanteile zwischen 41% und 45%. Bezüglich der Offenheit gegenüber Neuem werden Universitäten tendenziell besser bewertet (63% FH vs. 69% Uni). </a:t>
            </a:r>
          </a:p>
          <a:p>
            <a:pPr algn="just"/>
            <a:endParaRPr lang="de-AT" sz="1200" dirty="0"/>
          </a:p>
        </p:txBody>
      </p:sp>
    </p:spTree>
    <p:extLst>
      <p:ext uri="{BB962C8B-B14F-4D97-AF65-F5344CB8AC3E}">
        <p14:creationId xmlns:p14="http://schemas.microsoft.com/office/powerpoint/2010/main" val="160559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dirty="0">
                <a:latin typeface="Calibri" panose="020F0502020204030204" pitchFamily="34" charset="0"/>
              </a:rPr>
              <a:t>Management Summary (Österreich)</a:t>
            </a:r>
            <a:endParaRPr lang="de-DE" altLang="de-DE" kern="0" dirty="0">
              <a:latin typeface="Calibri" panose="020F0502020204030204" pitchFamily="34" charset="0"/>
            </a:endParaRPr>
          </a:p>
        </p:txBody>
      </p:sp>
      <p:sp>
        <p:nvSpPr>
          <p:cNvPr id="5" name="Inhaltsplatzhalter 4"/>
          <p:cNvSpPr>
            <a:spLocks noGrp="1"/>
          </p:cNvSpPr>
          <p:nvPr>
            <p:ph idx="1"/>
          </p:nvPr>
        </p:nvSpPr>
        <p:spPr>
          <a:xfrm>
            <a:off x="457200" y="1122983"/>
            <a:ext cx="8229600" cy="4959350"/>
          </a:xfrm>
        </p:spPr>
        <p:txBody>
          <a:bodyPr/>
          <a:lstStyle/>
          <a:p>
            <a:pPr marL="0" indent="0" algn="just"/>
            <a:r>
              <a:rPr lang="de-AT" sz="1400" b="1" dirty="0">
                <a:solidFill>
                  <a:srgbClr val="003380"/>
                </a:solidFill>
              </a:rPr>
              <a:t>Zufriedenheit mit dem Studium</a:t>
            </a:r>
          </a:p>
          <a:p>
            <a:pPr marL="0" indent="0" algn="just"/>
            <a:r>
              <a:rPr lang="de-AT" sz="1200" dirty="0"/>
              <a:t>In der Umfrage wurden auch verschiedene </a:t>
            </a:r>
            <a:r>
              <a:rPr lang="de-AT" sz="1200" b="1" dirty="0">
                <a:solidFill>
                  <a:srgbClr val="1F497D"/>
                </a:solidFill>
              </a:rPr>
              <a:t>Aspekte des Studiums </a:t>
            </a:r>
            <a:r>
              <a:rPr lang="de-AT" sz="1200" dirty="0"/>
              <a:t>selbst abgefragt. Dabei zeigt sich, dass </a:t>
            </a:r>
            <a:r>
              <a:rPr lang="de-AT" sz="1200" b="1" dirty="0">
                <a:solidFill>
                  <a:srgbClr val="1F497D"/>
                </a:solidFill>
              </a:rPr>
              <a:t>FH-</a:t>
            </a:r>
            <a:r>
              <a:rPr lang="de-AT" sz="1200" b="1" dirty="0" err="1">
                <a:solidFill>
                  <a:srgbClr val="1F497D"/>
                </a:solidFill>
              </a:rPr>
              <a:t>AbsolventInnen</a:t>
            </a:r>
            <a:r>
              <a:rPr lang="de-AT" sz="1200" b="1" dirty="0">
                <a:solidFill>
                  <a:srgbClr val="1F497D"/>
                </a:solidFill>
              </a:rPr>
              <a:t> und FH-Studierende deutlich zufriedener sind als Universitäts-</a:t>
            </a:r>
            <a:r>
              <a:rPr lang="de-AT" sz="1200" b="1" dirty="0" err="1">
                <a:solidFill>
                  <a:srgbClr val="1F497D"/>
                </a:solidFill>
              </a:rPr>
              <a:t>AbsolventInnen</a:t>
            </a:r>
            <a:r>
              <a:rPr lang="de-AT" sz="1200" b="1" dirty="0">
                <a:solidFill>
                  <a:srgbClr val="1F497D"/>
                </a:solidFill>
              </a:rPr>
              <a:t> und -Studierende</a:t>
            </a:r>
            <a:r>
              <a:rPr lang="de-AT" sz="1200" dirty="0"/>
              <a:t>. Hinsichtlich der Praxisnähe (FH: 76%, Uni: 38%; sehr und eher zufrieden), der Aktualität der Inhalte (79% vs. 65%), der technischen Ausstattung (70% vs. 41%), Betreuung und Service (70% vs. 47%), Engagement und Betreuung durch Lehrende (71% vs. 55%) sowie der zur Verfügung stehenden Lehrmaterialien (73% vs. 60%) schneiden Fachhochschulen wesentlich besser ab. Insbesondere die Servicequalität sowie Modernität der Einrichtungen sind klar Stärken der Fachhochschulen.</a:t>
            </a:r>
          </a:p>
          <a:p>
            <a:pPr marL="0" indent="0" algn="just"/>
            <a:r>
              <a:rPr lang="de-AT" sz="1200" dirty="0"/>
              <a:t>Die </a:t>
            </a:r>
            <a:r>
              <a:rPr lang="de-AT" sz="1200" b="1" dirty="0">
                <a:solidFill>
                  <a:srgbClr val="1F497D"/>
                </a:solidFill>
              </a:rPr>
              <a:t>Rahmenbedingungen</a:t>
            </a:r>
            <a:r>
              <a:rPr lang="de-AT" sz="1200" dirty="0">
                <a:solidFill>
                  <a:srgbClr val="1F497D"/>
                </a:solidFill>
              </a:rPr>
              <a:t> </a:t>
            </a:r>
            <a:r>
              <a:rPr lang="de-AT" sz="1200" dirty="0"/>
              <a:t>eines FH-Studiums bringen den positiven Aspekt mit sich, dass Studierende größtenteils von einem Abschluss in Mindestzeit ausgehen und, dass in den Lehrveranstaltungen genügend Plätze für alle Studierenden vorhanden sind. Rund 8 von 10 FH-Studierenden (79%) gehen davon aus, dass sie ihr Studium in Mindestzeit absolvieren werden, unter Uni-Studierenden sind es 40%. Rund drei Viertel der FH-Studierenden (73%) sehen das Platzangebot in den Lehrveranstaltungen als ausreichend an (Universität: 63%).</a:t>
            </a:r>
          </a:p>
          <a:p>
            <a:pPr marL="0" indent="0" algn="just"/>
            <a:r>
              <a:rPr lang="de-AT" sz="1200" dirty="0"/>
              <a:t>Die </a:t>
            </a:r>
            <a:r>
              <a:rPr lang="de-AT" sz="1200" b="1" dirty="0">
                <a:solidFill>
                  <a:srgbClr val="1F497D"/>
                </a:solidFill>
              </a:rPr>
              <a:t>Studienbedingungen</a:t>
            </a:r>
            <a:r>
              <a:rPr lang="de-AT" sz="1200" dirty="0">
                <a:solidFill>
                  <a:srgbClr val="1F497D"/>
                </a:solidFill>
              </a:rPr>
              <a:t> </a:t>
            </a:r>
            <a:r>
              <a:rPr lang="de-AT" sz="1200" dirty="0"/>
              <a:t>allgemeinen werden von FH- als auch von Uni-</a:t>
            </a:r>
            <a:r>
              <a:rPr lang="de-AT" sz="1200" dirty="0" err="1"/>
              <a:t>AbsolventInnen</a:t>
            </a:r>
            <a:r>
              <a:rPr lang="de-AT" sz="1200" dirty="0"/>
              <a:t> sowie Studierenden sehr gut bewertet, wenngleich auch hier Studierende und </a:t>
            </a:r>
            <a:r>
              <a:rPr lang="de-AT" sz="1200" dirty="0" err="1"/>
              <a:t>AbsolventInnen</a:t>
            </a:r>
            <a:r>
              <a:rPr lang="de-AT" sz="1200" dirty="0"/>
              <a:t> von Fachhochschulen tendenziell häufiger zufrieden sind.</a:t>
            </a:r>
          </a:p>
          <a:p>
            <a:pPr marL="0" indent="0" algn="just"/>
            <a:endParaRPr lang="de-AT" sz="1200" dirty="0"/>
          </a:p>
          <a:p>
            <a:pPr marL="0" indent="0" algn="just"/>
            <a:r>
              <a:rPr lang="de-AT" sz="1400" b="1" dirty="0">
                <a:solidFill>
                  <a:srgbClr val="003380"/>
                </a:solidFill>
              </a:rPr>
              <a:t>Stellenwert im Bildungssystem</a:t>
            </a:r>
          </a:p>
          <a:p>
            <a:pPr marL="0" indent="0" algn="just"/>
            <a:r>
              <a:rPr lang="de-AT" sz="1200" dirty="0"/>
              <a:t>Der Stellenwert einer Ausbildung auf Hochschulniveau ist </a:t>
            </a:r>
            <a:r>
              <a:rPr lang="de-AT" sz="1200" b="1" dirty="0">
                <a:solidFill>
                  <a:srgbClr val="1F497D"/>
                </a:solidFill>
              </a:rPr>
              <a:t>unumstritten hoch</a:t>
            </a:r>
            <a:r>
              <a:rPr lang="de-AT" sz="1200" dirty="0"/>
              <a:t>. 84% der Bevölkerung in Österreich sind dieser Meinung. Im direkten Vergleich von Fachhochschulen zu Universitäten liegen die beiden Bildungseinrichtungen gleich auf: 32% stufen den Stellenwert von Fachhochschulen höher ein, </a:t>
            </a:r>
            <a:r>
              <a:rPr lang="de-AT" sz="1200" dirty="0" err="1"/>
              <a:t>ebensoviele</a:t>
            </a:r>
            <a:r>
              <a:rPr lang="de-AT" sz="1200" dirty="0"/>
              <a:t> sehen Universitäten höher angesiedelt und 36% sehen beide auf gleichem (hohen) Niveau.</a:t>
            </a:r>
          </a:p>
          <a:p>
            <a:pPr marL="0" indent="0" algn="just"/>
            <a:endParaRPr lang="de-AT" sz="1200" dirty="0"/>
          </a:p>
          <a:p>
            <a:pPr algn="just"/>
            <a:endParaRPr lang="de-AT" sz="1200" dirty="0"/>
          </a:p>
        </p:txBody>
      </p:sp>
    </p:spTree>
    <p:extLst>
      <p:ext uri="{BB962C8B-B14F-4D97-AF65-F5344CB8AC3E}">
        <p14:creationId xmlns:p14="http://schemas.microsoft.com/office/powerpoint/2010/main" val="258576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a:latin typeface="Calibri" panose="020F0502020204030204" pitchFamily="34" charset="0"/>
              </a:rPr>
              <a:t>Management Summary (Österreich)</a:t>
            </a:r>
            <a:endParaRPr lang="de-DE" altLang="de-DE" kern="0" dirty="0">
              <a:latin typeface="Calibri" panose="020F0502020204030204" pitchFamily="34" charset="0"/>
            </a:endParaRPr>
          </a:p>
        </p:txBody>
      </p:sp>
      <p:sp>
        <p:nvSpPr>
          <p:cNvPr id="5" name="Inhaltsplatzhalter 4"/>
          <p:cNvSpPr>
            <a:spLocks noGrp="1"/>
          </p:cNvSpPr>
          <p:nvPr>
            <p:ph idx="1"/>
          </p:nvPr>
        </p:nvSpPr>
        <p:spPr>
          <a:xfrm>
            <a:off x="457200" y="1122983"/>
            <a:ext cx="8229600" cy="4959350"/>
          </a:xfrm>
        </p:spPr>
        <p:txBody>
          <a:bodyPr/>
          <a:lstStyle/>
          <a:p>
            <a:pPr marL="0" indent="0" algn="just"/>
            <a:r>
              <a:rPr lang="de-AT" sz="1400" b="1" dirty="0">
                <a:solidFill>
                  <a:srgbClr val="003380"/>
                </a:solidFill>
              </a:rPr>
              <a:t>Relevanz für den Arbeitsmarkt</a:t>
            </a:r>
          </a:p>
          <a:p>
            <a:pPr marL="0" indent="0" algn="just"/>
            <a:r>
              <a:rPr lang="de-AT" sz="1200" dirty="0"/>
              <a:t>Eine </a:t>
            </a:r>
            <a:r>
              <a:rPr lang="de-AT" sz="1200" b="1" dirty="0">
                <a:solidFill>
                  <a:srgbClr val="1F497D"/>
                </a:solidFill>
              </a:rPr>
              <a:t>klare Stärke von Fachhochschulen ist der Praxisbezug </a:t>
            </a:r>
            <a:r>
              <a:rPr lang="de-AT" sz="1200" dirty="0"/>
              <a:t>und die Nähe zur Wirtschaft und Arbeitswelt. Die Aussichten eine Arbeitsstelle zu finden wird bei Fachhochschulen besser empfunden als bei Universitäten gesehen. Mehr als zwei Drittel der FH-Studierenden und FH-</a:t>
            </a:r>
            <a:r>
              <a:rPr lang="de-AT" sz="1200" dirty="0" err="1"/>
              <a:t>AbsolventInnen</a:t>
            </a:r>
            <a:r>
              <a:rPr lang="de-AT" sz="1200" dirty="0"/>
              <a:t> sehen gegenüber Universitäten folgende Vorteile: </a:t>
            </a:r>
          </a:p>
          <a:p>
            <a:pPr marL="171450" indent="-171450" algn="just">
              <a:buClr>
                <a:srgbClr val="1F497D"/>
              </a:buClr>
              <a:buFont typeface="Arial" panose="020B0604020202020204" pitchFamily="34" charset="0"/>
              <a:buChar char="•"/>
            </a:pPr>
            <a:r>
              <a:rPr lang="de-AT" sz="1200" dirty="0"/>
              <a:t>Absolvierung des Studiums in Mindestzeit (FH: 72% vs. Uni: 24%)</a:t>
            </a:r>
          </a:p>
          <a:p>
            <a:pPr marL="171450" indent="-171450" algn="just">
              <a:buClr>
                <a:srgbClr val="1F497D"/>
              </a:buClr>
              <a:buFont typeface="Arial" panose="020B0604020202020204" pitchFamily="34" charset="0"/>
              <a:buChar char="•"/>
            </a:pPr>
            <a:r>
              <a:rPr lang="de-AT" sz="1200" dirty="0"/>
              <a:t>hohen Praxisbezug (69% vs. 28%)</a:t>
            </a:r>
          </a:p>
          <a:p>
            <a:pPr marL="171450" indent="-171450" algn="just">
              <a:buClr>
                <a:srgbClr val="1F497D"/>
              </a:buClr>
              <a:buFont typeface="Arial" panose="020B0604020202020204" pitchFamily="34" charset="0"/>
              <a:buChar char="•"/>
            </a:pPr>
            <a:r>
              <a:rPr lang="de-AT" sz="1200" dirty="0"/>
              <a:t>guter Ruf in der Wirtschaft (67% vs. 46%)</a:t>
            </a:r>
          </a:p>
          <a:p>
            <a:pPr marL="171450" indent="-171450" algn="just">
              <a:buClr>
                <a:srgbClr val="1F497D"/>
              </a:buClr>
              <a:buFont typeface="Arial" panose="020B0604020202020204" pitchFamily="34" charset="0"/>
              <a:buChar char="•"/>
            </a:pPr>
            <a:r>
              <a:rPr lang="de-AT" sz="1200" dirty="0"/>
              <a:t>modern und innovativ (68% vs. 39%)</a:t>
            </a:r>
          </a:p>
          <a:p>
            <a:pPr marL="171450" indent="-171450" algn="just">
              <a:buClr>
                <a:srgbClr val="1F497D"/>
              </a:buClr>
              <a:buFont typeface="Arial" panose="020B0604020202020204" pitchFamily="34" charset="0"/>
              <a:buChar char="•"/>
            </a:pPr>
            <a:r>
              <a:rPr lang="de-AT" sz="1200" dirty="0"/>
              <a:t>enge Kooperation mit Unternehmen (63% vs. 29%)</a:t>
            </a:r>
          </a:p>
          <a:p>
            <a:pPr marL="171450" indent="-171450" algn="just">
              <a:buClr>
                <a:srgbClr val="1F497D"/>
              </a:buClr>
              <a:buFont typeface="Arial" panose="020B0604020202020204" pitchFamily="34" charset="0"/>
              <a:buChar char="•"/>
            </a:pPr>
            <a:r>
              <a:rPr lang="de-AT" sz="1200" dirty="0"/>
              <a:t>Vermittlung zeitgemäßer Inhalte (70% vs. 49%) </a:t>
            </a:r>
          </a:p>
          <a:p>
            <a:pPr marL="171450" indent="-171450" algn="just">
              <a:buClr>
                <a:srgbClr val="1F497D"/>
              </a:buClr>
              <a:buFont typeface="Arial" panose="020B0604020202020204" pitchFamily="34" charset="0"/>
              <a:buChar char="•"/>
            </a:pPr>
            <a:r>
              <a:rPr lang="de-AT" sz="1200" dirty="0"/>
              <a:t>innovative Studienmodelle für berufstätige Studierende (62% vs. 34%)</a:t>
            </a:r>
          </a:p>
          <a:p>
            <a:pPr marL="171450" indent="-171450" algn="just">
              <a:buClr>
                <a:srgbClr val="1F497D"/>
              </a:buClr>
              <a:buFont typeface="Arial" panose="020B0604020202020204" pitchFamily="34" charset="0"/>
              <a:buChar char="•"/>
            </a:pPr>
            <a:r>
              <a:rPr lang="de-AT" sz="1200" dirty="0"/>
              <a:t>tragen den Anforderungen in der Wirtschaft Rechnung (62% vs. 33%)</a:t>
            </a:r>
          </a:p>
          <a:p>
            <a:pPr marL="171450" indent="-171450" algn="just">
              <a:buClr>
                <a:srgbClr val="1F497D"/>
              </a:buClr>
              <a:buFont typeface="Arial" panose="020B0604020202020204" pitchFamily="34" charset="0"/>
              <a:buChar char="•"/>
            </a:pPr>
            <a:r>
              <a:rPr lang="de-AT" sz="1200" dirty="0"/>
              <a:t>starke Orientierung an der Wirtschaft (48% vs. 24%)</a:t>
            </a:r>
          </a:p>
          <a:p>
            <a:pPr marL="0" indent="0" algn="just"/>
            <a:endParaRPr lang="de-AT" sz="1200" dirty="0"/>
          </a:p>
          <a:p>
            <a:pPr algn="just"/>
            <a:endParaRPr lang="de-AT" sz="1200" dirty="0"/>
          </a:p>
        </p:txBody>
      </p:sp>
    </p:spTree>
    <p:extLst>
      <p:ext uri="{BB962C8B-B14F-4D97-AF65-F5344CB8AC3E}">
        <p14:creationId xmlns:p14="http://schemas.microsoft.com/office/powerpoint/2010/main" val="37324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7"/>
          <p:cNvGraphicFramePr>
            <a:graphicFrameLocks noGrp="1"/>
          </p:cNvGraphicFramePr>
          <p:nvPr>
            <p:extLst/>
          </p:nvPr>
        </p:nvGraphicFramePr>
        <p:xfrm>
          <a:off x="1888850" y="1087436"/>
          <a:ext cx="5760000" cy="1915260"/>
        </p:xfrm>
        <a:graphic>
          <a:graphicData uri="http://schemas.openxmlformats.org/drawingml/2006/table">
            <a:tbl>
              <a:tblPr/>
              <a:tblGrid>
                <a:gridCol w="352222">
                  <a:extLst>
                    <a:ext uri="{9D8B030D-6E8A-4147-A177-3AD203B41FA5}">
                      <a16:colId xmlns:a16="http://schemas.microsoft.com/office/drawing/2014/main" xmlns="" val="20000"/>
                    </a:ext>
                  </a:extLst>
                </a:gridCol>
                <a:gridCol w="5407778">
                  <a:extLst>
                    <a:ext uri="{9D8B030D-6E8A-4147-A177-3AD203B41FA5}">
                      <a16:colId xmlns:a16="http://schemas.microsoft.com/office/drawing/2014/main" xmlns="" val="20001"/>
                    </a:ext>
                  </a:extLst>
                </a:gridCol>
              </a:tblGrid>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kern="1200" cap="none" normalizeH="0" baseline="0" dirty="0">
                          <a:ln>
                            <a:noFill/>
                          </a:ln>
                          <a:solidFill>
                            <a:schemeClr val="tx1"/>
                          </a:solidFill>
                          <a:effectLst/>
                          <a:latin typeface="Calibri" panose="020F0502020204030204" pitchFamily="34" charset="0"/>
                          <a:ea typeface="+mn-ea"/>
                          <a:cs typeface="+mn-cs"/>
                        </a:rPr>
                        <a:t>1</a:t>
                      </a:r>
                      <a:endPar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Daten zur Befragung</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2</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tx1"/>
                          </a:solidFill>
                          <a:effectLst/>
                          <a:latin typeface="Calibri" panose="020F0502020204030204" pitchFamily="34" charset="0"/>
                          <a:ea typeface="+mn-ea"/>
                          <a:cs typeface="+mn-cs"/>
                        </a:rPr>
                        <a:t>Management Summary</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478815">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bg1"/>
                          </a:solidFill>
                          <a:effectLst/>
                          <a:latin typeface="Calibri" panose="020F0502020204030204" pitchFamily="34" charset="0"/>
                          <a:ea typeface="+mn-ea"/>
                          <a:cs typeface="+mn-cs"/>
                        </a:rPr>
                        <a:t>3</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tc>
                  <a:txBody>
                    <a:bodyPr/>
                    <a:lstStyle>
                      <a:lvl1pPr eaLnBrk="0" hangingPunct="0">
                        <a:spcBef>
                          <a:spcPct val="20000"/>
                        </a:spcBef>
                        <a:defRPr sz="1600">
                          <a:solidFill>
                            <a:srgbClr val="000000"/>
                          </a:solidFill>
                          <a:latin typeface="Verdana" panose="020B0604030504040204" pitchFamily="34" charset="0"/>
                        </a:defRPr>
                      </a:lvl1pPr>
                      <a:lvl2pPr marL="742950" indent="-285750"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eaLnBrk="0" hangingPunct="0">
                        <a:spcBef>
                          <a:spcPct val="20000"/>
                        </a:spcBef>
                        <a:defRPr sz="1200">
                          <a:solidFill>
                            <a:srgbClr val="000000"/>
                          </a:solidFill>
                          <a:latin typeface="Verdana" panose="020B0604030504040204" pitchFamily="34" charset="0"/>
                        </a:defRPr>
                      </a:lvl3pPr>
                      <a:lvl4pPr marL="1600200" indent="-228600" eaLnBrk="0" hangingPunct="0">
                        <a:spcBef>
                          <a:spcPct val="20000"/>
                        </a:spcBef>
                        <a:defRPr sz="1000">
                          <a:solidFill>
                            <a:srgbClr val="000000"/>
                          </a:solidFill>
                          <a:latin typeface="Verdana" panose="020B0604030504040204" pitchFamily="34" charset="0"/>
                        </a:defRPr>
                      </a:lvl4pPr>
                      <a:lvl5pPr marL="2057400" indent="-228600"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AT" altLang="de-DE" sz="1600" b="1" i="0" u="none" strike="noStrike" kern="1200" cap="none" normalizeH="0" baseline="0" dirty="0">
                          <a:ln>
                            <a:noFill/>
                          </a:ln>
                          <a:solidFill>
                            <a:schemeClr val="bg1"/>
                          </a:solidFill>
                          <a:effectLst/>
                          <a:latin typeface="Calibri" panose="020F0502020204030204" pitchFamily="34" charset="0"/>
                          <a:ea typeface="+mn-ea"/>
                          <a:cs typeface="+mn-cs"/>
                        </a:rPr>
                        <a:t>Allgemeines Image</a:t>
                      </a: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B3E7F"/>
                    </a:solidFill>
                  </a:tcPr>
                </a:tc>
                <a:extLst>
                  <a:ext uri="{0D108BD9-81ED-4DB2-BD59-A6C34878D82A}">
                    <a16:rowId xmlns:a16="http://schemas.microsoft.com/office/drawing/2014/main" xmlns="" val="10002"/>
                  </a:ext>
                </a:extLst>
              </a:tr>
              <a:tr h="478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600" b="1" i="0" u="none" strike="noStrike" cap="none" normalizeH="0" baseline="0" dirty="0">
                          <a:ln>
                            <a:noFill/>
                          </a:ln>
                          <a:solidFill>
                            <a:schemeClr val="tx1"/>
                          </a:solidFill>
                          <a:effectLst/>
                          <a:latin typeface="Calibri" panose="020F0502020204030204" pitchFamily="34" charset="0"/>
                        </a:rPr>
                        <a:t>4</a:t>
                      </a:r>
                    </a:p>
                  </a:txBody>
                  <a:tcPr marL="90000" marR="90000" marT="72000" marB="72000"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1600" b="1" i="0" u="none" strike="noStrike" kern="1200" cap="none" normalizeH="0" baseline="0" dirty="0">
                          <a:ln>
                            <a:noFill/>
                          </a:ln>
                          <a:solidFill>
                            <a:schemeClr val="tx1"/>
                          </a:solidFill>
                          <a:effectLst/>
                          <a:latin typeface="Calibri" panose="020F0502020204030204" pitchFamily="34" charset="0"/>
                          <a:ea typeface="+mn-ea"/>
                          <a:cs typeface="+mn-cs"/>
                        </a:rPr>
                        <a:t>Vergleich zwischen Fachhochschule und Universität</a:t>
                      </a:r>
                      <a:endParaRPr kumimoji="0" lang="de-AT"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0000" marR="90000" marT="72000" marB="72000" anchor="ctr"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4" name="Rectangle 2"/>
          <p:cNvSpPr txBox="1">
            <a:spLocks noChangeArrowheads="1"/>
          </p:cNvSpPr>
          <p:nvPr/>
        </p:nvSpPr>
        <p:spPr bwMode="auto">
          <a:xfrm>
            <a:off x="803275" y="330200"/>
            <a:ext cx="793115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folHlink"/>
                </a:solidFill>
                <a:latin typeface="+mj-lt"/>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a:lstStyle>
          <a:p>
            <a:pPr eaLnBrk="1" hangingPunct="1"/>
            <a:r>
              <a:rPr lang="de-DE" altLang="de-DE" kern="0" dirty="0">
                <a:latin typeface="Calibri" panose="020F0502020204030204" pitchFamily="34" charset="0"/>
              </a:rPr>
              <a:t>Hauptkapitel</a:t>
            </a:r>
          </a:p>
        </p:txBody>
      </p:sp>
    </p:spTree>
    <p:extLst>
      <p:ext uri="{BB962C8B-B14F-4D97-AF65-F5344CB8AC3E}">
        <p14:creationId xmlns:p14="http://schemas.microsoft.com/office/powerpoint/2010/main" val="52927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17563" y="321235"/>
            <a:ext cx="8185150" cy="431800"/>
          </a:xfrm>
        </p:spPr>
        <p:txBody>
          <a:bodyPr/>
          <a:lstStyle/>
          <a:p>
            <a:r>
              <a:rPr lang="de-AT" dirty="0">
                <a:latin typeface="Calibri" panose="020F0502020204030204" pitchFamily="34" charset="0"/>
              </a:rPr>
              <a:t>Allgemeines </a:t>
            </a:r>
            <a:r>
              <a:rPr lang="de-AT" dirty="0"/>
              <a:t>I</a:t>
            </a:r>
            <a:r>
              <a:rPr lang="de-AT" dirty="0">
                <a:latin typeface="Calibri" panose="020F0502020204030204" pitchFamily="34" charset="0"/>
              </a:rPr>
              <a:t>mage</a:t>
            </a:r>
          </a:p>
        </p:txBody>
      </p:sp>
      <p:sp>
        <p:nvSpPr>
          <p:cNvPr id="34818" name="Rectangle 3"/>
          <p:cNvSpPr>
            <a:spLocks noChangeArrowheads="1"/>
          </p:cNvSpPr>
          <p:nvPr/>
        </p:nvSpPr>
        <p:spPr bwMode="auto">
          <a:xfrm>
            <a:off x="384175" y="906463"/>
            <a:ext cx="8245475" cy="431800"/>
          </a:xfrm>
          <a:prstGeom prst="rect">
            <a:avLst/>
          </a:prstGeom>
          <a:noFill/>
          <a:ln w="9525">
            <a:noFill/>
            <a:miter lim="800000"/>
            <a:headEnd/>
            <a:tailEnd/>
          </a:ln>
        </p:spPr>
        <p:txBody>
          <a:bodyPr/>
          <a:lstStyle/>
          <a:p>
            <a:pPr>
              <a:lnSpc>
                <a:spcPct val="120000"/>
              </a:lnSpc>
            </a:pPr>
            <a:endParaRPr lang="de-AT" altLang="de-DE" sz="900" b="0" dirty="0">
              <a:solidFill>
                <a:schemeClr val="folHlink"/>
              </a:solidFill>
            </a:endParaRPr>
          </a:p>
        </p:txBody>
      </p:sp>
      <p:sp>
        <p:nvSpPr>
          <p:cNvPr id="34819" name="Rectangle 4"/>
          <p:cNvSpPr>
            <a:spLocks noChangeArrowheads="1"/>
          </p:cNvSpPr>
          <p:nvPr/>
        </p:nvSpPr>
        <p:spPr bwMode="auto">
          <a:xfrm>
            <a:off x="384175" y="777449"/>
            <a:ext cx="8269288" cy="485069"/>
          </a:xfrm>
          <a:prstGeom prst="rect">
            <a:avLst/>
          </a:prstGeom>
          <a:noFill/>
          <a:ln w="9525">
            <a:noFill/>
            <a:miter lim="800000"/>
            <a:headEnd/>
            <a:tailEnd/>
          </a:ln>
        </p:spPr>
        <p:txBody>
          <a:bodyPr>
            <a:spAutoFit/>
          </a:bodyPr>
          <a:lstStyle/>
          <a:p>
            <a:pPr eaLnBrk="0" hangingPunct="0">
              <a:lnSpc>
                <a:spcPct val="120000"/>
              </a:lnSpc>
            </a:pPr>
            <a:r>
              <a:rPr lang="de-DE" altLang="de-DE" sz="1100" dirty="0">
                <a:solidFill>
                  <a:schemeClr val="folHlink"/>
                </a:solidFill>
                <a:latin typeface="Calibri" panose="020F0502020204030204" pitchFamily="34" charset="0"/>
              </a:rPr>
              <a:t>F1</a:t>
            </a:r>
            <a:r>
              <a:rPr lang="de-DE" altLang="de-DE" sz="1100" b="0" dirty="0">
                <a:solidFill>
                  <a:schemeClr val="folHlink"/>
                </a:solidFill>
                <a:latin typeface="Calibri" panose="020F0502020204030204" pitchFamily="34" charset="0"/>
              </a:rPr>
              <a:t>: </a:t>
            </a:r>
            <a:r>
              <a:rPr lang="de-AT" altLang="de-DE" sz="1100" b="0" dirty="0">
                <a:solidFill>
                  <a:schemeClr val="folHlink"/>
                </a:solidFill>
                <a:latin typeface="Calibri" panose="020F0502020204030204" pitchFamily="34" charset="0"/>
              </a:rPr>
              <a:t>Ganz allgemein, welchen Eindruck haben Sie insgesamt von folgenden Bildungseinrichtungen? Geben Sie bitte eine Note von 1 bis 5; 1 bedeutet „einen sehr guten Eindruck“, 5 bedeutet „einen sehr schlechten Eindruck“? </a:t>
            </a:r>
            <a:r>
              <a:rPr lang="de-DE" altLang="de-DE" sz="1100" b="0" dirty="0">
                <a:solidFill>
                  <a:schemeClr val="folHlink"/>
                </a:solidFill>
                <a:latin typeface="Calibri" panose="020F0502020204030204" pitchFamily="34" charset="0"/>
              </a:rPr>
              <a:t>[in Prozent</a:t>
            </a:r>
            <a:r>
              <a:rPr lang="de-DE" altLang="de-DE" sz="900" b="0" dirty="0">
                <a:solidFill>
                  <a:schemeClr val="folHlink"/>
                </a:solidFill>
              </a:rPr>
              <a:t>]</a:t>
            </a:r>
          </a:p>
        </p:txBody>
      </p:sp>
      <p:sp>
        <p:nvSpPr>
          <p:cNvPr id="34820" name="Rectangle 6"/>
          <p:cNvSpPr>
            <a:spLocks noChangeArrowheads="1"/>
          </p:cNvSpPr>
          <p:nvPr/>
        </p:nvSpPr>
        <p:spPr bwMode="auto">
          <a:xfrm>
            <a:off x="377825" y="6151563"/>
            <a:ext cx="7931150" cy="212725"/>
          </a:xfrm>
          <a:prstGeom prst="rect">
            <a:avLst/>
          </a:prstGeom>
          <a:noFill/>
          <a:ln w="9525">
            <a:noFill/>
            <a:miter lim="800000"/>
            <a:headEnd/>
            <a:tailEnd/>
          </a:ln>
        </p:spPr>
        <p:txBody>
          <a:bodyPr/>
          <a:lstStyle/>
          <a:p>
            <a:r>
              <a:rPr lang="de-DE" altLang="de-DE" sz="1000" dirty="0">
                <a:solidFill>
                  <a:schemeClr val="folHlink"/>
                </a:solidFill>
                <a:latin typeface="Calibri" panose="020F0502020204030204" pitchFamily="34" charset="0"/>
                <a:ea typeface="ヒラギノ角ゴ Pro W3"/>
                <a:cs typeface="ヒラギノ角ゴ Pro W3"/>
              </a:rPr>
              <a:t>Basis</a:t>
            </a:r>
            <a:r>
              <a:rPr lang="de-DE" altLang="de-DE" sz="1000" b="0" dirty="0">
                <a:solidFill>
                  <a:schemeClr val="folHlink"/>
                </a:solidFill>
                <a:latin typeface="Calibri" panose="020F0502020204030204" pitchFamily="34" charset="0"/>
                <a:ea typeface="ヒラギノ角ゴ Pro W3"/>
                <a:cs typeface="ヒラギノ角ゴ Pro W3"/>
              </a:rPr>
              <a:t>: Gesamt n=3.200, Niederösterreich n=500</a:t>
            </a:r>
          </a:p>
        </p:txBody>
      </p:sp>
      <p:graphicFrame>
        <p:nvGraphicFramePr>
          <p:cNvPr id="9" name="Tabelle 8">
            <a:extLst>
              <a:ext uri="{FF2B5EF4-FFF2-40B4-BE49-F238E27FC236}">
                <a16:creationId xmlns:a16="http://schemas.microsoft.com/office/drawing/2014/main" xmlns="" id="{F3CBB5AD-3EE6-4F4A-BEE3-EF248A6DE8E4}"/>
              </a:ext>
            </a:extLst>
          </p:cNvPr>
          <p:cNvGraphicFramePr>
            <a:graphicFrameLocks noGrp="1"/>
          </p:cNvGraphicFramePr>
          <p:nvPr>
            <p:extLst>
              <p:ext uri="{D42A27DB-BD31-4B8C-83A1-F6EECF244321}">
                <p14:modId xmlns:p14="http://schemas.microsoft.com/office/powerpoint/2010/main" val="286645866"/>
              </p:ext>
            </p:extLst>
          </p:nvPr>
        </p:nvGraphicFramePr>
        <p:xfrm>
          <a:off x="8101013" y="1262516"/>
          <a:ext cx="611187" cy="274320"/>
        </p:xfrm>
        <a:graphic>
          <a:graphicData uri="http://schemas.openxmlformats.org/drawingml/2006/table">
            <a:tbl>
              <a:tblPr firstRow="1" bandRow="1">
                <a:tableStyleId>{F5AB1C69-6EDB-4FF4-983F-18BD219EF322}</a:tableStyleId>
              </a:tblPr>
              <a:tblGrid>
                <a:gridCol w="611187">
                  <a:extLst>
                    <a:ext uri="{9D8B030D-6E8A-4147-A177-3AD203B41FA5}">
                      <a16:colId xmlns:a16="http://schemas.microsoft.com/office/drawing/2014/main" xmlns="" val="20000"/>
                    </a:ext>
                  </a:extLst>
                </a:gridCol>
              </a:tblGrid>
              <a:tr h="252000">
                <a:tc>
                  <a:txBody>
                    <a:bodyPr/>
                    <a:lstStyle/>
                    <a:p>
                      <a:pPr algn="ctr"/>
                      <a:r>
                        <a:rPr lang="de-AT" sz="1200" b="1" dirty="0">
                          <a:solidFill>
                            <a:schemeClr val="bg1"/>
                          </a:solidFill>
                          <a:latin typeface="Calibri" panose="020F0502020204030204" pitchFamily="34" charset="0"/>
                        </a:rPr>
                        <a:t>MW</a:t>
                      </a:r>
                    </a:p>
                  </a:txBody>
                  <a:tcPr marL="91382" marR="91382">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solidFill>
                      <a:srgbClr val="79ADD4"/>
                    </a:solidFill>
                  </a:tcPr>
                </a:tc>
                <a:extLst>
                  <a:ext uri="{0D108BD9-81ED-4DB2-BD59-A6C34878D82A}">
                    <a16:rowId xmlns:a16="http://schemas.microsoft.com/office/drawing/2014/main" xmlns="" val="10000"/>
                  </a:ext>
                </a:extLst>
              </a:tr>
            </a:tbl>
          </a:graphicData>
        </a:graphic>
      </p:graphicFrame>
      <p:sp>
        <p:nvSpPr>
          <p:cNvPr id="5" name="Textfeld 4">
            <a:extLst>
              <a:ext uri="{FF2B5EF4-FFF2-40B4-BE49-F238E27FC236}">
                <a16:creationId xmlns:a16="http://schemas.microsoft.com/office/drawing/2014/main" xmlns="" id="{786C7F1E-2C55-421C-8943-7F2B9872F6A9}"/>
              </a:ext>
            </a:extLst>
          </p:cNvPr>
          <p:cNvSpPr txBox="1"/>
          <p:nvPr/>
        </p:nvSpPr>
        <p:spPr>
          <a:xfrm>
            <a:off x="8018562" y="1563511"/>
            <a:ext cx="498420"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NÖ</a:t>
            </a:r>
          </a:p>
        </p:txBody>
      </p:sp>
      <p:sp>
        <p:nvSpPr>
          <p:cNvPr id="11" name="Textfeld 10">
            <a:extLst>
              <a:ext uri="{FF2B5EF4-FFF2-40B4-BE49-F238E27FC236}">
                <a16:creationId xmlns:a16="http://schemas.microsoft.com/office/drawing/2014/main" xmlns="" id="{6300173D-B779-4E3C-B5D7-111E6DC582B5}"/>
              </a:ext>
            </a:extLst>
          </p:cNvPr>
          <p:cNvSpPr txBox="1"/>
          <p:nvPr/>
        </p:nvSpPr>
        <p:spPr>
          <a:xfrm>
            <a:off x="8421354" y="1560825"/>
            <a:ext cx="430929" cy="261610"/>
          </a:xfrm>
          <a:prstGeom prst="rect">
            <a:avLst/>
          </a:prstGeom>
          <a:noFill/>
        </p:spPr>
        <p:txBody>
          <a:bodyPr wrap="square" rtlCol="0">
            <a:spAutoFit/>
          </a:bodyPr>
          <a:lstStyle/>
          <a:p>
            <a:r>
              <a:rPr lang="de-AT" sz="1100" dirty="0">
                <a:latin typeface="Calibri" panose="020F0502020204030204" pitchFamily="34" charset="0"/>
                <a:cs typeface="Calibri" panose="020F0502020204030204" pitchFamily="34" charset="0"/>
              </a:rPr>
              <a:t>Ö</a:t>
            </a:r>
          </a:p>
        </p:txBody>
      </p:sp>
      <p:cxnSp>
        <p:nvCxnSpPr>
          <p:cNvPr id="7" name="Gerader Verbinder 6">
            <a:extLst>
              <a:ext uri="{FF2B5EF4-FFF2-40B4-BE49-F238E27FC236}">
                <a16:creationId xmlns:a16="http://schemas.microsoft.com/office/drawing/2014/main" xmlns="" id="{0099FD16-C5FC-4AA6-B500-9EF2A421229E}"/>
              </a:ext>
            </a:extLst>
          </p:cNvPr>
          <p:cNvCxnSpPr/>
          <p:nvPr/>
        </p:nvCxnSpPr>
        <p:spPr bwMode="auto">
          <a:xfrm>
            <a:off x="8362362" y="1560825"/>
            <a:ext cx="0" cy="3571614"/>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pic>
        <p:nvPicPr>
          <p:cNvPr id="2" name="Grafik 1">
            <a:extLst>
              <a:ext uri="{FF2B5EF4-FFF2-40B4-BE49-F238E27FC236}">
                <a16:creationId xmlns:a16="http://schemas.microsoft.com/office/drawing/2014/main" xmlns="" id="{6D726F01-2656-4636-810B-AC68318CCB12}"/>
              </a:ext>
            </a:extLst>
          </p:cNvPr>
          <p:cNvPicPr>
            <a:picLocks noChangeAspect="1"/>
          </p:cNvPicPr>
          <p:nvPr/>
        </p:nvPicPr>
        <p:blipFill>
          <a:blip r:embed="rId2"/>
          <a:stretch>
            <a:fillRect/>
          </a:stretch>
        </p:blipFill>
        <p:spPr>
          <a:xfrm>
            <a:off x="291717" y="1618571"/>
            <a:ext cx="9144000" cy="3810000"/>
          </a:xfrm>
          <a:prstGeom prst="rect">
            <a:avLst/>
          </a:prstGeom>
        </p:spPr>
      </p:pic>
    </p:spTree>
    <p:extLst>
      <p:ext uri="{BB962C8B-B14F-4D97-AF65-F5344CB8AC3E}">
        <p14:creationId xmlns:p14="http://schemas.microsoft.com/office/powerpoint/2010/main" val="348929926"/>
      </p:ext>
    </p:extLst>
  </p:cSld>
  <p:clrMapOvr>
    <a:masterClrMapping/>
  </p:clrMapOvr>
</p:sld>
</file>

<file path=ppt/theme/theme1.xml><?xml version="1.0" encoding="utf-8"?>
<a:theme xmlns:a="http://schemas.openxmlformats.org/drawingml/2006/main" name="vorlage_BERND_MS_05">
  <a:themeElements>
    <a:clrScheme name="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fontScheme name="vorlage_BERND_MS_05">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lnDef>
  </a:objectDefaults>
  <a:extraClrSchemeLst>
    <a:extraClrScheme>
      <a:clrScheme name="vorlage_BERND_MS_05 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BERND_MS_05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BERND_MS_05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BERND_MS_05 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BERND_MS_05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BERND_MS_05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BERND_MS_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BERND_MS_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BERND_MS_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BERND_MS_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BERND_MS_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BERND_MS_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BERND_MS_05 13">
        <a:dk1>
          <a:srgbClr val="CCCCCC"/>
        </a:dk1>
        <a:lt1>
          <a:srgbClr val="FFFFFF"/>
        </a:lt1>
        <a:dk2>
          <a:srgbClr val="666666"/>
        </a:dk2>
        <a:lt2>
          <a:srgbClr val="999999"/>
        </a:lt2>
        <a:accent1>
          <a:srgbClr val="FFFF33"/>
        </a:accent1>
        <a:accent2>
          <a:srgbClr val="FF9933"/>
        </a:accent2>
        <a:accent3>
          <a:srgbClr val="FFFFFF"/>
        </a:accent3>
        <a:accent4>
          <a:srgbClr val="AEAEAE"/>
        </a:accent4>
        <a:accent5>
          <a:srgbClr val="FFFFAD"/>
        </a:accent5>
        <a:accent6>
          <a:srgbClr val="E78A2D"/>
        </a:accent6>
        <a:hlink>
          <a:srgbClr val="FF0033"/>
        </a:hlink>
        <a:folHlink>
          <a:srgbClr val="99CC00"/>
        </a:folHlink>
      </a:clrScheme>
      <a:clrMap bg1="lt1" tx1="dk1" bg2="lt2" tx2="dk2" accent1="accent1" accent2="accent2" accent3="accent3" accent4="accent4" accent5="accent5" accent6="accent6" hlink="hlink" folHlink="folHlink"/>
    </a:extraClrScheme>
    <a:extraClrScheme>
      <a:clrScheme name="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orlage_BERND_MS_05">
  <a:themeElements>
    <a:clrScheme name="1_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fontScheme name="1_vorlage_BERND_MS_05">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lnDef>
  </a:objectDefaults>
  <a:extraClrSchemeLst>
    <a:extraClrScheme>
      <a:clrScheme name="1_vorlage_BERND_MS_05 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orlage_BERND_MS_05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orlage_BERND_MS_05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orlage_BERND_MS_05 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orlage_BERND_MS_05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orlage_BERND_MS_05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orlage_BERND_MS_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orlage_BERND_MS_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orlage_BERND_MS_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orlage_BERND_MS_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orlage_BERND_MS_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orlage_BERND_MS_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vorlage_BERND_MS_05 13">
        <a:dk1>
          <a:srgbClr val="CCCCCC"/>
        </a:dk1>
        <a:lt1>
          <a:srgbClr val="FFFFFF"/>
        </a:lt1>
        <a:dk2>
          <a:srgbClr val="666666"/>
        </a:dk2>
        <a:lt2>
          <a:srgbClr val="999999"/>
        </a:lt2>
        <a:accent1>
          <a:srgbClr val="FFFF33"/>
        </a:accent1>
        <a:accent2>
          <a:srgbClr val="FF9933"/>
        </a:accent2>
        <a:accent3>
          <a:srgbClr val="FFFFFF"/>
        </a:accent3>
        <a:accent4>
          <a:srgbClr val="AEAEAE"/>
        </a:accent4>
        <a:accent5>
          <a:srgbClr val="FFFFAD"/>
        </a:accent5>
        <a:accent6>
          <a:srgbClr val="E78A2D"/>
        </a:accent6>
        <a:hlink>
          <a:srgbClr val="FF0033"/>
        </a:hlink>
        <a:folHlink>
          <a:srgbClr val="99CC00"/>
        </a:folHlink>
      </a:clrScheme>
      <a:clrMap bg1="lt1" tx1="dk1" bg2="lt2" tx2="dk2" accent1="accent1" accent2="accent2" accent3="accent3" accent4="accent4" accent5="accent5" accent6="accent6" hlink="hlink" folHlink="folHlink"/>
    </a:extraClrScheme>
    <a:extraClrScheme>
      <a:clrScheme name="1_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1964</Words>
  <Application>Microsoft Office PowerPoint</Application>
  <PresentationFormat>Bildschirmpräsentation (4:3)</PresentationFormat>
  <Paragraphs>287</Paragraphs>
  <Slides>25</Slides>
  <Notes>2</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25</vt:i4>
      </vt:variant>
    </vt:vector>
  </HeadingPairs>
  <TitlesOfParts>
    <vt:vector size="36" baseType="lpstr">
      <vt:lpstr>Microsoft JhengHei</vt:lpstr>
      <vt:lpstr>Arial</vt:lpstr>
      <vt:lpstr>Calibri</vt:lpstr>
      <vt:lpstr>Stone Sans ITC TT</vt:lpstr>
      <vt:lpstr>Times New Roman</vt:lpstr>
      <vt:lpstr>Verdana</vt:lpstr>
      <vt:lpstr>Webdings</vt:lpstr>
      <vt:lpstr>Wingdings</vt:lpstr>
      <vt:lpstr>ヒラギノ角ゴ Pro W3</vt:lpstr>
      <vt:lpstr>vorlage_BERND_MS_05</vt:lpstr>
      <vt:lpstr>1_vorlage_BERND_MS_05</vt:lpstr>
      <vt:lpstr>  Imageanalyse 2018 Teil 1: Bevölkerungsbefragung Niederösterreich  Nedeljko Beier </vt:lpstr>
      <vt:lpstr>PowerPoint-Präsentation</vt:lpstr>
      <vt:lpstr>Daten zur Untersuchung</vt:lpstr>
      <vt:lpstr>PowerPoint-Präsentation</vt:lpstr>
      <vt:lpstr>PowerPoint-Präsentation</vt:lpstr>
      <vt:lpstr>PowerPoint-Präsentation</vt:lpstr>
      <vt:lpstr>PowerPoint-Präsentation</vt:lpstr>
      <vt:lpstr>PowerPoint-Präsentation</vt:lpstr>
      <vt:lpstr>Allgemeines Image</vt:lpstr>
      <vt:lpstr>Allgemeines Image – Studienbedingungen der FH</vt:lpstr>
      <vt:lpstr>Information über Rahmenbedingungen </vt:lpstr>
      <vt:lpstr>Zufriedenheit mit Studienbedingungen</vt:lpstr>
      <vt:lpstr>Studienentscheidung</vt:lpstr>
      <vt:lpstr>PowerPoint-Präsentation</vt:lpstr>
      <vt:lpstr>Eigenschaftsprofil</vt:lpstr>
      <vt:lpstr>Eigenschaftsprofil</vt:lpstr>
      <vt:lpstr>Zufriedenheit der Studierenden und AbsolventInnen</vt:lpstr>
      <vt:lpstr>Studierende und AbsolventInnen über Studiensituation</vt:lpstr>
      <vt:lpstr>Aussagen über FH / UNI (1/2)</vt:lpstr>
      <vt:lpstr>Aussagen über FH / UNI (2/2)</vt:lpstr>
      <vt:lpstr>Studierende und AbsolventInnen</vt:lpstr>
      <vt:lpstr>Stellenwert im Österreichischen Bildungssystem</vt:lpstr>
      <vt:lpstr>Stellenwert im Österreichischen Bildungssystem</vt:lpstr>
      <vt:lpstr>Allgemeines Image</vt:lpstr>
      <vt:lpstr>Kontakt</vt:lpstr>
    </vt:vector>
  </TitlesOfParts>
  <Company>IFES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Stefan Friesenbichler</dc:title>
  <dc:creator>Stefan Friesenbichler</dc:creator>
  <cp:lastModifiedBy>Beier Nedeljko</cp:lastModifiedBy>
  <cp:revision>3584</cp:revision>
  <cp:lastPrinted>2019-02-19T06:07:13Z</cp:lastPrinted>
  <dcterms:created xsi:type="dcterms:W3CDTF">2005-11-10T15:51:36Z</dcterms:created>
  <dcterms:modified xsi:type="dcterms:W3CDTF">2019-02-26T08:01:42Z</dcterms:modified>
</cp:coreProperties>
</file>